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layfair Display Medium"/>
      <p:regular r:id="rId41"/>
      <p:bold r:id="rId42"/>
      <p:italic r:id="rId43"/>
      <p:boldItalic r:id="rId44"/>
    </p:embeddedFont>
    <p:embeddedFont>
      <p:font typeface="Playfair Display"/>
      <p:regular r:id="rId45"/>
      <p:bold r:id="rId46"/>
      <p:italic r:id="rId47"/>
      <p:boldItalic r:id="rId48"/>
    </p:embeddedFont>
    <p:embeddedFont>
      <p:font typeface="Montserrat"/>
      <p:regular r:id="rId49"/>
      <p:bold r:id="rId50"/>
      <p:italic r:id="rId51"/>
      <p:boldItalic r:id="rId52"/>
    </p:embeddedFont>
    <p:embeddedFont>
      <p:font typeface="Saira"/>
      <p:regular r:id="rId53"/>
      <p:bold r:id="rId54"/>
      <p:italic r:id="rId55"/>
      <p:boldItalic r:id="rId56"/>
    </p:embeddedFont>
    <p:embeddedFont>
      <p:font typeface="Montserrat Medium"/>
      <p:regular r:id="rId57"/>
      <p:bold r:id="rId58"/>
      <p:italic r:id="rId59"/>
      <p:boldItalic r:id="rId60"/>
    </p:embeddedFont>
    <p:embeddedFont>
      <p:font typeface="Playfair Display ExtraBold"/>
      <p:bold r:id="rId61"/>
      <p:boldItalic r:id="rId62"/>
    </p:embeddedFont>
    <p:embeddedFont>
      <p:font typeface="Montserrat ExtraBold"/>
      <p:bold r:id="rId63"/>
      <p:boldItalic r:id="rId64"/>
    </p:embeddedFont>
    <p:embeddedFont>
      <p:font typeface="Playfair Display SemiBold"/>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Pardillo Andre"/>
  <p:cmAuthor clrIdx="1" id="1" initials="" lastIdx="5" name="Karla Concepcion"/>
  <p:cmAuthor clrIdx="2" id="2" initials="" lastIdx="4" name="Dhee Jee Ann Pusing"/>
  <p:cmAuthor clrIdx="3" id="3" initials="" lastIdx="1" name="Enrico Jose Asuncion"/>
  <p:cmAuthor clrIdx="4" id="4" initials="" lastIdx="4" name="Iñigo Jose Franc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layfairDisplayMedium-bold.fntdata"/><Relationship Id="rId41" Type="http://schemas.openxmlformats.org/officeDocument/2006/relationships/font" Target="fonts/PlayfairDisplayMedium-regular.fntdata"/><Relationship Id="rId44" Type="http://schemas.openxmlformats.org/officeDocument/2006/relationships/font" Target="fonts/PlayfairDisplayMedium-boldItalic.fntdata"/><Relationship Id="rId43" Type="http://schemas.openxmlformats.org/officeDocument/2006/relationships/font" Target="fonts/PlayfairDisplayMedium-italic.fntdata"/><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layfairDisplayExtraBold-boldItalic.fntdata"/><Relationship Id="rId61" Type="http://schemas.openxmlformats.org/officeDocument/2006/relationships/font" Target="fonts/PlayfairDisplayExtraBold-bold.fntdata"/><Relationship Id="rId20" Type="http://schemas.openxmlformats.org/officeDocument/2006/relationships/slide" Target="slides/slide14.xml"/><Relationship Id="rId64" Type="http://schemas.openxmlformats.org/officeDocument/2006/relationships/font" Target="fonts/MontserratExtraBold-boldItalic.fntdata"/><Relationship Id="rId63" Type="http://schemas.openxmlformats.org/officeDocument/2006/relationships/font" Target="fonts/MontserratExtraBold-bold.fntdata"/><Relationship Id="rId22" Type="http://schemas.openxmlformats.org/officeDocument/2006/relationships/slide" Target="slides/slide16.xml"/><Relationship Id="rId66" Type="http://schemas.openxmlformats.org/officeDocument/2006/relationships/font" Target="fonts/PlayfairDisplaySemiBold-bold.fntdata"/><Relationship Id="rId21" Type="http://schemas.openxmlformats.org/officeDocument/2006/relationships/slide" Target="slides/slide15.xml"/><Relationship Id="rId65" Type="http://schemas.openxmlformats.org/officeDocument/2006/relationships/font" Target="fonts/PlayfairDisplaySemiBold-regular.fntdata"/><Relationship Id="rId24" Type="http://schemas.openxmlformats.org/officeDocument/2006/relationships/slide" Target="slides/slide18.xml"/><Relationship Id="rId68" Type="http://schemas.openxmlformats.org/officeDocument/2006/relationships/font" Target="fonts/PlayfairDisplaySemiBold-boldItalic.fntdata"/><Relationship Id="rId23" Type="http://schemas.openxmlformats.org/officeDocument/2006/relationships/slide" Target="slides/slide17.xml"/><Relationship Id="rId67" Type="http://schemas.openxmlformats.org/officeDocument/2006/relationships/font" Target="fonts/PlayfairDisplaySemiBold-italic.fntdata"/><Relationship Id="rId60" Type="http://schemas.openxmlformats.org/officeDocument/2006/relationships/font" Target="fonts/Montserrat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Saira-regular.fntdata"/><Relationship Id="rId52" Type="http://schemas.openxmlformats.org/officeDocument/2006/relationships/font" Target="fonts/Montserrat-boldItalic.fntdata"/><Relationship Id="rId11" Type="http://schemas.openxmlformats.org/officeDocument/2006/relationships/slide" Target="slides/slide5.xml"/><Relationship Id="rId55" Type="http://schemas.openxmlformats.org/officeDocument/2006/relationships/font" Target="fonts/Saira-italic.fntdata"/><Relationship Id="rId10" Type="http://schemas.openxmlformats.org/officeDocument/2006/relationships/slide" Target="slides/slide4.xml"/><Relationship Id="rId54" Type="http://schemas.openxmlformats.org/officeDocument/2006/relationships/font" Target="fonts/Saira-bold.fntdata"/><Relationship Id="rId13" Type="http://schemas.openxmlformats.org/officeDocument/2006/relationships/slide" Target="slides/slide7.xml"/><Relationship Id="rId57" Type="http://schemas.openxmlformats.org/officeDocument/2006/relationships/font" Target="fonts/MontserratMedium-regular.fntdata"/><Relationship Id="rId12" Type="http://schemas.openxmlformats.org/officeDocument/2006/relationships/slide" Target="slides/slide6.xml"/><Relationship Id="rId56" Type="http://schemas.openxmlformats.org/officeDocument/2006/relationships/font" Target="fonts/Saira-boldItalic.fntdata"/><Relationship Id="rId15" Type="http://schemas.openxmlformats.org/officeDocument/2006/relationships/slide" Target="slides/slide9.xml"/><Relationship Id="rId59" Type="http://schemas.openxmlformats.org/officeDocument/2006/relationships/font" Target="fonts/MontserratMedium-italic.fntdata"/><Relationship Id="rId14" Type="http://schemas.openxmlformats.org/officeDocument/2006/relationships/slide" Target="slides/slide8.xml"/><Relationship Id="rId58" Type="http://schemas.openxmlformats.org/officeDocument/2006/relationships/font" Target="fonts/Montserrat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08T04:42:09.403">
    <p:pos x="196" y="126"/>
    <p:text>Skip Nalang Ba to?</p:text>
  </p:cm>
  <p:cm authorId="0" idx="2" dt="2022-10-08T03:27:39.602">
    <p:pos x="196" y="126"/>
    <p:text>Mention ko nalang sa Slide12 kng ano process natin instead of showing this slide</p:text>
  </p:cm>
  <p:cm authorId="1" idx="1" dt="2022-10-08T04:42:09.403">
    <p:pos x="196" y="126"/>
    <p:text>pwede namang iretain tas emphasize lang songs sa next slides. Messaged you on discord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10-08T03:46:17.257">
    <p:pos x="6000" y="0"/>
    <p:text>Kaya pa bang maggenerate ng heatmap nung specific song lang? Medyo makalat pag kasama yung other songs.</p:text>
  </p:cm>
  <p:cm authorId="0" idx="3" dt="2022-10-08T03:42:27.488">
    <p:pos x="6000" y="0"/>
    <p:text>Feeling ko may way naman pero wala na akong time i figure out paano haha</p:text>
  </p:cm>
  <p:cm authorId="0" idx="4" dt="2022-10-08T03:42:55.015">
    <p:pos x="6000" y="0"/>
    <p:text>Paano pala to i send to back? ang picture di ko ma angat ang circle</p:text>
  </p:cm>
  <p:cm authorId="1" idx="2" dt="2022-10-08T03:45:50.740">
    <p:pos x="6000" y="0"/>
    <p:text>okay na?</p:text>
  </p:cm>
  <p:cm authorId="0" idx="5" dt="2022-10-08T03:46:17.257">
    <p:pos x="6000" y="0"/>
    <p:text>yes ty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2-10-08T03:36:24.265">
    <p:pos x="6000" y="0"/>
    <p:text>For this one, kahit yung models using same genre, same audio features din. Tapos compare nyo na lang yung results for KNN, SVM linear, SVM Poly, SVM RBF.</p:text>
  </p:cm>
  <p:cm authorId="3" idx="1" dt="2022-10-08T03:32:24.789">
    <p:pos x="6000" y="100"/>
    <p:text>May way kaya na parang highlighted lang yung accuracy nung other models?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2-10-08T03:37:55.650">
    <p:pos x="6000" y="0"/>
    <p:text>Pwedeng iadd sa slides yung distances. no need to mention sa presentation.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10-07T15:03:42.604">
    <p:pos x="6000" y="0"/>
    <p:text>Need pa ba tong slide na to?</p:text>
  </p:cm>
  <p:cm authorId="0" idx="6" dt="2022-10-07T13:15:04.624">
    <p:pos x="6000" y="0"/>
    <p:text>I think oo parang outline kasi para malaman din nila objective pati problem statement natin</p:text>
  </p:cm>
  <p:cm authorId="1" idx="4" dt="2022-10-07T15:01:45.561">
    <p:pos x="6000" y="0"/>
    <p:text>Andre nag add ako new slide to better introduce this content</p:text>
  </p:cm>
  <p:cm authorId="0" idx="7" dt="2022-10-07T15:03:42.604">
    <p:pos x="6000" y="0"/>
    <p:text>Sige thanks lagay ko nalang to sa ilalim for summary nalang to</p:text>
  </p:cm>
  <p:cm authorId="2" idx="4" dt="2022-10-08T03:43:45.834">
    <p:pos x="6000" y="100"/>
    <p:text>This will be the most important slide. Put your main selling points and key take aways. Keep it concise but still specific.</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0-07T12:45:18.949">
    <p:pos x="4370" y="501"/>
    <p:text>I guess we can hide for now</p:text>
  </p:cm>
  <p:cm authorId="0" idx="9" dt="2022-10-07T12:45:00.205">
    <p:pos x="4370" y="601"/>
    <p:text>Unless ginagawa mo na for the bottom part sa recommendation engine part</p:text>
  </p:cm>
  <p:cm authorId="4" idx="1" dt="2022-10-07T12:45:00.205">
    <p:pos x="4370" y="601"/>
    <p:text>Ah, sorry na confuse ako haha, delete ba tong pics or we can use them later nlng?</p:text>
  </p:cm>
  <p:cm authorId="0" idx="10" dt="2022-10-07T12:42:54.765">
    <p:pos x="4370" y="701"/>
    <p:text>Tong Collab Part pala Di pa yung collab with other singers, mga artista pa for the music video, separate pa to sa ilalim</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4" idx="2" dt="2022-10-07T15:14:14.356">
    <p:pos x="6000" y="0"/>
    <p:text>Steps on the whole process</p:text>
  </p:cm>
  <p:cm authorId="0" idx="11" dt="2022-10-07T14:58:48.855">
    <p:pos x="6000" y="0"/>
    <p:text>If we include this dapat lang na may flow/transition</p:text>
  </p:cm>
  <p:cm authorId="4" idx="3" dt="2022-10-07T15:02:33.621">
    <p:pos x="6000" y="0"/>
    <p:text>I think we need it kc baka they'll ask us more on the technical side, like what did we do sa model, etc.</p:text>
  </p:cm>
  <p:cm authorId="0" idx="12" dt="2022-10-07T15:07:52.481">
    <p:pos x="6000" y="0"/>
    <p:text>Baka kasi obvious na masyado, they already know and we might be wasting their time (given our limited time), if sa questions part we can make an "appendix slide" naman</p:text>
  </p:cm>
  <p:cm authorId="4" idx="4" dt="2022-10-07T15:13:08.040">
    <p:pos x="6000" y="0"/>
    <p:text>Sa dulo muna ito? haha</p:text>
  </p:cm>
  <p:cm authorId="1" idx="5" dt="2022-10-07T15:13:22.477">
    <p:pos x="6000" y="0"/>
    <p:text>Yes</p:text>
  </p:cm>
  <p:cm authorId="0" idx="13" dt="2022-10-07T15:14:14.356">
    <p:pos x="6000" y="0"/>
    <p:text>ya siguro for now we can consider bringing it back if we still have time after discussing the more important parts baka kasi maubusan tayo ng oras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1182131a7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1182131a7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Discuss process-&gt; Top 10 Tracks of IBTTZ, Big3, and 2 Dominant bands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Discuss that left side are the ones with similar audio features, and the right side (highlighted portion) is the one with different ones. Redirect audience to highlighted part because are recommendations for the song composition will depend on this.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Audio Features Boxplot Insights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Try slower tempo, and lower volume (less loud) songs to make the listeners feel the “hugot” more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Create more live tracks, very important for bands to have a solid audience following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0d21a26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0d21a26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solidFill>
                  <a:schemeClr val="dk1"/>
                </a:solidFill>
              </a:rPr>
              <a:t>Discuss that left side are the ones with similar audio features, and the right side (highlighted portion) is the one with different ones. Redirect audience to highlighted part because are recommendations for the song composition will depend on this.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Audio Features Boxplot Insights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Try slower tempo, and lower volume (less loud) songs to make the listeners feel the “hugot” more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Create more live tracks, very important for bands to have a solid audience following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0d21a26f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0d21a26f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out, we did a market study.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480">
                <a:solidFill>
                  <a:schemeClr val="dk1"/>
                </a:solidFill>
                <a:latin typeface="Playfair Display Medium"/>
                <a:ea typeface="Playfair Display Medium"/>
                <a:cs typeface="Playfair Display Medium"/>
                <a:sym typeface="Playfair Display Medium"/>
              </a:rPr>
              <a:t>Times are changing, there could be something better we can do in terms of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1182131a7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1182131a7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Studied Heatmaps and what happened on the dark days. The darker the color, the larger the amount of streams had </a:t>
            </a:r>
            <a:r>
              <a:rPr lang="en"/>
              <a:t>occurred</a:t>
            </a:r>
            <a:r>
              <a:rPr lang="en"/>
              <a:t> on that specific month.</a:t>
            </a:r>
            <a:endParaRPr/>
          </a:p>
          <a:p>
            <a:pPr indent="0" lvl="0" marL="0" rtl="0" algn="l">
              <a:spcBef>
                <a:spcPts val="0"/>
              </a:spcBef>
              <a:spcAft>
                <a:spcPts val="0"/>
              </a:spcAft>
              <a:buNone/>
            </a:pPr>
            <a:r>
              <a:rPr lang="en"/>
              <a:t>We </a:t>
            </a:r>
            <a:r>
              <a:rPr lang="en"/>
              <a:t>researched which promotional strategies mainstay artists used on these months to promote their tracks, to generate a huge amount of streams.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61182131a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61182131a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part and the next 3 slides (Marketing Recos) we can</a:t>
            </a:r>
            <a:endParaRPr/>
          </a:p>
          <a:p>
            <a:pPr indent="-298450" lvl="0" marL="457200" rtl="0" algn="l">
              <a:spcBef>
                <a:spcPts val="0"/>
              </a:spcBef>
              <a:spcAft>
                <a:spcPts val="0"/>
              </a:spcAft>
              <a:buSzPts val="1100"/>
              <a:buAutoNum type="arabicParenR"/>
            </a:pPr>
            <a:r>
              <a:rPr lang="en"/>
              <a:t>Discuss What the Mainstays din (explain pictures)</a:t>
            </a:r>
            <a:endParaRPr/>
          </a:p>
          <a:p>
            <a:pPr indent="-298450" lvl="0" marL="457200" rtl="0" algn="l">
              <a:spcBef>
                <a:spcPts val="0"/>
              </a:spcBef>
              <a:spcAft>
                <a:spcPts val="0"/>
              </a:spcAft>
              <a:buSzPts val="1100"/>
              <a:buAutoNum type="arabicParenR"/>
            </a:pPr>
            <a:r>
              <a:rPr lang="en"/>
              <a:t>Then Recommend what I Belong to The Zoo can do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61182131a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61182131a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1182131a7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61182131a7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1182131a7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61182131a7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1182131a7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1182131a7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Who else belongs to the zoo? We created a recommender engine to address this.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349c49ba7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349c49ba7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1182131a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1182131a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Essay: </a:t>
            </a:r>
            <a:r>
              <a:rPr lang="en" sz="800">
                <a:solidFill>
                  <a:srgbClr val="595959"/>
                </a:solidFill>
              </a:rPr>
              <a:t>Once started as a solo project by Argee Guerrero, the Filipino Indie pop rock band became active on 2014. </a:t>
            </a:r>
            <a:br>
              <a:rPr lang="en" sz="800">
                <a:solidFill>
                  <a:srgbClr val="595959"/>
                </a:solidFill>
              </a:rPr>
            </a:br>
            <a:r>
              <a:rPr lang="en" sz="800">
                <a:solidFill>
                  <a:srgbClr val="595959"/>
                </a:solidFill>
              </a:rPr>
              <a:t>After the success of the first album with the same name, the band expanded to a five piece band. Their popularity skyrocketed on their release of their single </a:t>
            </a:r>
            <a:r>
              <a:rPr i="1" lang="en" sz="800">
                <a:solidFill>
                  <a:srgbClr val="595959"/>
                </a:solidFill>
              </a:rPr>
              <a:t>Sana </a:t>
            </a:r>
            <a:r>
              <a:rPr lang="en" sz="800">
                <a:solidFill>
                  <a:srgbClr val="595959"/>
                </a:solidFill>
              </a:rPr>
              <a:t>on June 2018 and Balang Araw 2018, which even won them an award. That was back in 2018, so how are they now?</a:t>
            </a:r>
            <a:endParaRPr sz="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1182131a7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1182131a7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349c49ba7_5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349c49ba7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better classification, we have chosen subgenres of OPMs: Rock, Rap, Reggae, Jazz, Dance, and acoustic so it would only include Filipino artists.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features: we included Danceability, energy, acousticness, valence, speechiness.</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Ultimately, we have chosen SVM radial kernel among the the other models that we have tested.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349c49ba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6349c49ba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61182131a7_1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61182131a7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Now that we have the classification model set up, we then created a representative track as a point of reference to find similar songs.</a:t>
            </a:r>
            <a:endParaRPr/>
          </a:p>
          <a:p>
            <a:pPr indent="0" lvl="0" marL="0" rtl="0" algn="l">
              <a:lnSpc>
                <a:spcPct val="115000"/>
              </a:lnSpc>
              <a:spcBef>
                <a:spcPts val="1200"/>
              </a:spcBef>
              <a:spcAft>
                <a:spcPts val="0"/>
              </a:spcAft>
              <a:buClr>
                <a:schemeClr val="dk1"/>
              </a:buClr>
              <a:buSzPts val="1100"/>
              <a:buFont typeface="Arial"/>
              <a:buNone/>
            </a:pPr>
            <a:r>
              <a:rPr lang="en"/>
              <a:t>The representative track we made was based on the median audio features of aggregated top songs of OPM Mainstay Artists and our band, I Belong To The Zoo.</a:t>
            </a:r>
            <a:endParaRPr/>
          </a:p>
          <a:p>
            <a:pPr indent="0" lvl="0" marL="0" rtl="0" algn="l">
              <a:lnSpc>
                <a:spcPct val="115000"/>
              </a:lnSpc>
              <a:spcBef>
                <a:spcPts val="1200"/>
              </a:spcBef>
              <a:spcAft>
                <a:spcPts val="0"/>
              </a:spcAft>
              <a:buClr>
                <a:schemeClr val="dk1"/>
              </a:buClr>
              <a:buSzPts val="1100"/>
              <a:buFont typeface="Arial"/>
              <a:buNone/>
            </a:pPr>
            <a:r>
              <a:rPr lang="en"/>
              <a:t>This was chosen to incorporate features of what we classified as mainstay songs, while still retaining the authentic musicality of our band.</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349c49ba7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6349c49ba7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6349c49ba7_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6349c49ba7_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We then looked for similar songs from a recommendation pool of OPM songs that has reached the Top 200 charts for the past five years.</a:t>
            </a:r>
            <a:endParaRPr/>
          </a:p>
          <a:p>
            <a:pPr indent="0" lvl="0" marL="0" rtl="0" algn="l">
              <a:lnSpc>
                <a:spcPct val="115000"/>
              </a:lnSpc>
              <a:spcBef>
                <a:spcPts val="1200"/>
              </a:spcBef>
              <a:spcAft>
                <a:spcPts val="0"/>
              </a:spcAft>
              <a:buClr>
                <a:schemeClr val="dk1"/>
              </a:buClr>
              <a:buSzPts val="1100"/>
              <a:buFont typeface="Arial"/>
              <a:buNone/>
            </a:pPr>
            <a:r>
              <a:rPr lang="en"/>
              <a:t>We compared the similarity of two factors: the songs’ audio features, and their predicted genre probabilities.</a:t>
            </a:r>
            <a:endParaRPr/>
          </a:p>
          <a:p>
            <a:pPr indent="0" lvl="0" marL="0" rtl="0" algn="l">
              <a:lnSpc>
                <a:spcPct val="115000"/>
              </a:lnSpc>
              <a:spcBef>
                <a:spcPts val="1200"/>
              </a:spcBef>
              <a:spcAft>
                <a:spcPts val="0"/>
              </a:spcAft>
              <a:buClr>
                <a:schemeClr val="dk1"/>
              </a:buClr>
              <a:buSzPts val="1100"/>
              <a:buFont typeface="Arial"/>
              <a:buNone/>
            </a:pPr>
            <a:r>
              <a:rPr lang="en"/>
              <a:t>We tested three different approaches to measure similarity: Euclidean distance, Manhattan distance, and Cosine similarity. Looking at the histogram of each, the cosine distance produced points with the smallest distances. We then chose this as the criteria to measure similarity, and proceeded to finding the most similar songs.</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61182131a7_1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61182131a7_1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After running our recommender engine, we found three recurring predicted genres with the greatest similarity to our representative track, and these are Acoustic, Jazz, and Rock.</a:t>
            </a:r>
            <a:endParaRPr/>
          </a:p>
          <a:p>
            <a:pPr indent="0" lvl="0" marL="0" rtl="0" algn="l">
              <a:lnSpc>
                <a:spcPct val="115000"/>
              </a:lnSpc>
              <a:spcBef>
                <a:spcPts val="1200"/>
              </a:spcBef>
              <a:spcAft>
                <a:spcPts val="0"/>
              </a:spcAft>
              <a:buClr>
                <a:schemeClr val="dk1"/>
              </a:buClr>
              <a:buSzPts val="1100"/>
              <a:buFont typeface="Arial"/>
              <a:buNone/>
            </a:pPr>
            <a:r>
              <a:rPr lang="en"/>
              <a:t>For each of this genre, we then chose the top 5 songs with the greatest similarity to the representative track, and came up with a list of recommended artists.  </a:t>
            </a:r>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61182131a7_1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61182131a7_1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Cosine distance</a:t>
            </a:r>
            <a:br>
              <a:rPr lang="en"/>
            </a:br>
            <a:r>
              <a:rPr lang="en"/>
              <a:t>Juan Karlos: </a:t>
            </a:r>
            <a:r>
              <a:rPr lang="en" sz="1000">
                <a:solidFill>
                  <a:schemeClr val="dk1"/>
                </a:solidFill>
              </a:rPr>
              <a:t>0.00771872</a:t>
            </a:r>
            <a:endParaRPr sz="1000">
              <a:solidFill>
                <a:schemeClr val="dk1"/>
              </a:solidFill>
            </a:endParaRPr>
          </a:p>
          <a:p>
            <a:pPr indent="0" lvl="0" marL="0" rtl="0" algn="l">
              <a:spcBef>
                <a:spcPts val="0"/>
              </a:spcBef>
              <a:spcAft>
                <a:spcPts val="0"/>
              </a:spcAft>
              <a:buNone/>
            </a:pPr>
            <a:r>
              <a:rPr lang="en" sz="1000">
                <a:solidFill>
                  <a:schemeClr val="dk1"/>
                </a:solidFill>
              </a:rPr>
              <a:t>Krissy: 0.009060213</a:t>
            </a:r>
            <a:endParaRPr sz="1000">
              <a:solidFill>
                <a:schemeClr val="dk1"/>
              </a:solidFill>
            </a:endParaRPr>
          </a:p>
          <a:p>
            <a:pPr indent="0" lvl="0" marL="0" rtl="0" algn="l">
              <a:spcBef>
                <a:spcPts val="0"/>
              </a:spcBef>
              <a:spcAft>
                <a:spcPts val="0"/>
              </a:spcAft>
              <a:buNone/>
            </a:pPr>
            <a:r>
              <a:rPr lang="en" sz="1000">
                <a:solidFill>
                  <a:schemeClr val="dk1"/>
                </a:solidFill>
              </a:rPr>
              <a:t>TJ Monterde: 0.009688</a:t>
            </a:r>
            <a:endParaRPr sz="1000">
              <a:solidFill>
                <a:schemeClr val="dk1"/>
              </a:solidFill>
            </a:endParaRPr>
          </a:p>
          <a:p>
            <a:pPr indent="0" lvl="0" marL="0" rtl="0" algn="l">
              <a:spcBef>
                <a:spcPts val="0"/>
              </a:spcBef>
              <a:spcAft>
                <a:spcPts val="0"/>
              </a:spcAft>
              <a:buNone/>
            </a:pPr>
            <a:r>
              <a:rPr lang="en" sz="1000">
                <a:solidFill>
                  <a:schemeClr val="dk1"/>
                </a:solidFill>
              </a:rPr>
              <a:t>Silent Sanct: 0.009811</a:t>
            </a:r>
            <a:endParaRPr sz="10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61182131a7_1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61182131a7_1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Cosine distance</a:t>
            </a:r>
            <a:br>
              <a:rPr lang="en">
                <a:solidFill>
                  <a:schemeClr val="dk1"/>
                </a:solidFill>
              </a:rPr>
            </a:br>
            <a:r>
              <a:rPr lang="en"/>
              <a:t>Skusta Clee: 0.018834</a:t>
            </a:r>
            <a:endParaRPr/>
          </a:p>
          <a:p>
            <a:pPr indent="0" lvl="0" marL="0" rtl="0" algn="l">
              <a:spcBef>
                <a:spcPts val="0"/>
              </a:spcBef>
              <a:spcAft>
                <a:spcPts val="0"/>
              </a:spcAft>
              <a:buNone/>
            </a:pPr>
            <a:r>
              <a:rPr lang="en"/>
              <a:t>Belle Mariano - 0.036579</a:t>
            </a:r>
            <a:endParaRPr/>
          </a:p>
          <a:p>
            <a:pPr indent="0" lvl="0" marL="0" rtl="0" algn="l">
              <a:spcBef>
                <a:spcPts val="0"/>
              </a:spcBef>
              <a:spcAft>
                <a:spcPts val="0"/>
              </a:spcAft>
              <a:buNone/>
            </a:pPr>
            <a:r>
              <a:rPr lang="en"/>
              <a:t>John Roa - 0.029866</a:t>
            </a:r>
            <a:endParaRPr/>
          </a:p>
          <a:p>
            <a:pPr indent="0" lvl="0" marL="0" rtl="0" algn="l">
              <a:spcBef>
                <a:spcPts val="0"/>
              </a:spcBef>
              <a:spcAft>
                <a:spcPts val="0"/>
              </a:spcAft>
              <a:buNone/>
            </a:pPr>
            <a:r>
              <a:rPr lang="en"/>
              <a:t>Mymp - 0.037652</a:t>
            </a:r>
            <a:endParaRPr/>
          </a:p>
          <a:p>
            <a:pPr indent="0" lvl="0" marL="0" rtl="0" algn="l">
              <a:spcBef>
                <a:spcPts val="0"/>
              </a:spcBef>
              <a:spcAft>
                <a:spcPts val="0"/>
              </a:spcAft>
              <a:buNone/>
            </a:pPr>
            <a:r>
              <a:rPr lang="en"/>
              <a:t>Moira Dela Torre -  0.019004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1182131a7_1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1182131a7_1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Callalily - 0.014239</a:t>
            </a:r>
            <a:endParaRPr/>
          </a:p>
          <a:p>
            <a:pPr indent="0" lvl="0" marL="0" rtl="0" algn="l">
              <a:spcBef>
                <a:spcPts val="0"/>
              </a:spcBef>
              <a:spcAft>
                <a:spcPts val="0"/>
              </a:spcAft>
              <a:buNone/>
            </a:pPr>
            <a:r>
              <a:rPr lang="en"/>
              <a:t>IV Of Spades - 0.019697</a:t>
            </a:r>
            <a:endParaRPr/>
          </a:p>
          <a:p>
            <a:pPr indent="0" lvl="0" marL="0" rtl="0" algn="l">
              <a:spcBef>
                <a:spcPts val="0"/>
              </a:spcBef>
              <a:spcAft>
                <a:spcPts val="0"/>
              </a:spcAft>
              <a:buNone/>
            </a:pPr>
            <a:r>
              <a:rPr lang="en"/>
              <a:t>Sara G - 0.025097</a:t>
            </a:r>
            <a:endParaRPr/>
          </a:p>
          <a:p>
            <a:pPr indent="0" lvl="0" marL="0" rtl="0" algn="l">
              <a:spcBef>
                <a:spcPts val="0"/>
              </a:spcBef>
              <a:spcAft>
                <a:spcPts val="0"/>
              </a:spcAft>
              <a:buNone/>
            </a:pPr>
            <a:r>
              <a:rPr lang="en"/>
              <a:t>Jem Macatuno - 0.026377</a:t>
            </a:r>
            <a:endParaRPr/>
          </a:p>
          <a:p>
            <a:pPr indent="0" lvl="0" marL="0" rtl="0" algn="l">
              <a:spcBef>
                <a:spcPts val="0"/>
              </a:spcBef>
              <a:spcAft>
                <a:spcPts val="0"/>
              </a:spcAft>
              <a:buNone/>
            </a:pPr>
            <a:r>
              <a:rPr lang="en"/>
              <a:t>Michael Dutchi Libranda -0.021880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0d21a2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0d21a2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from previous slide-&gt; End with mentioning the hits, it turns out that after their hit songs, that was their peak already, which brings to question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61182131a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61182131a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6349c49ba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6349c49ba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1182131a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61182131a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61182131a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61182131a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collab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1182131a7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1182131a7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where we come in, Our group aims to use data Science to help them Reach the top once again</a:t>
            </a:r>
            <a:endParaRPr/>
          </a:p>
          <a:p>
            <a:pPr indent="0" lvl="0" marL="0" rtl="0" algn="l">
              <a:spcBef>
                <a:spcPts val="0"/>
              </a:spcBef>
              <a:spcAft>
                <a:spcPts val="0"/>
              </a:spcAft>
              <a:buNone/>
            </a:pPr>
            <a:r>
              <a:rPr lang="en"/>
              <a:t>These are our recommendations:</a:t>
            </a:r>
            <a:br>
              <a:rPr lang="en"/>
            </a:br>
            <a:r>
              <a:rPr lang="en"/>
              <a:t>Improve song composition based on	trends from 2017 to 2022 (or current trends)</a:t>
            </a:r>
            <a:endParaRPr/>
          </a:p>
          <a:p>
            <a:pPr indent="0" lvl="0" marL="0" rtl="0" algn="l">
              <a:spcBef>
                <a:spcPts val="0"/>
              </a:spcBef>
              <a:spcAft>
                <a:spcPts val="0"/>
              </a:spcAft>
              <a:buNone/>
            </a:pPr>
            <a:r>
              <a:t/>
            </a:r>
            <a:endParaRPr/>
          </a:p>
          <a:p>
            <a:pPr indent="0" lvl="0" marL="0" rtl="0" algn="l">
              <a:spcBef>
                <a:spcPts val="0"/>
              </a:spcBef>
              <a:spcAft>
                <a:spcPts val="0"/>
              </a:spcAft>
              <a:buNone/>
            </a:pP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0d21a26f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60d21a26f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Which brings up the question, *read*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can start answering this by observing their hit songs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0d21a26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0d21a26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we did was to revisit their previous </a:t>
            </a:r>
            <a:r>
              <a:rPr lang="en"/>
              <a:t>success</a:t>
            </a:r>
            <a:r>
              <a:rPr lang="en"/>
              <a:t>, since they’ve been there before. What was their formula for generating previous hits?</a:t>
            </a:r>
            <a:endParaRPr/>
          </a:p>
          <a:p>
            <a:pPr indent="0" lvl="0" marL="0" rtl="0" algn="l">
              <a:spcBef>
                <a:spcPts val="0"/>
              </a:spcBef>
              <a:spcAft>
                <a:spcPts val="0"/>
              </a:spcAft>
              <a:buNone/>
            </a:pPr>
            <a:r>
              <a:rPr lang="en"/>
              <a:t>Their hits had high tempo, were more acoustic, and more danceable.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61182131a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61182131a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 question is, does it still work in today’s market. To find out, we did a market study.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60d21a26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60d21a26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for labelling purposes, we grouped these 5 artists into 2 Groups:</a:t>
            </a:r>
            <a:endParaRPr/>
          </a:p>
          <a:p>
            <a:pPr indent="-298450" lvl="0" marL="457200" rtl="0" algn="l">
              <a:spcBef>
                <a:spcPts val="0"/>
              </a:spcBef>
              <a:spcAft>
                <a:spcPts val="0"/>
              </a:spcAft>
              <a:buSzPts val="1100"/>
              <a:buAutoNum type="arabicParenR"/>
            </a:pPr>
            <a:r>
              <a:rPr lang="en"/>
              <a:t>Big3 (Young Solo Male Artists) -&gt; Zack, Adie, Arthur</a:t>
            </a:r>
            <a:endParaRPr/>
          </a:p>
          <a:p>
            <a:pPr indent="-298450" lvl="0" marL="457200" rtl="0" algn="l">
              <a:spcBef>
                <a:spcPts val="0"/>
              </a:spcBef>
              <a:spcAft>
                <a:spcPts val="0"/>
              </a:spcAft>
              <a:buSzPts val="1100"/>
              <a:buAutoNum type="arabicParenR"/>
            </a:pPr>
            <a:r>
              <a:rPr lang="en"/>
              <a:t>Dominant Bands (Ben&amp;Ben and NOBITA)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0d21a26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0d21a26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chart to show how dominant these 5 artists are in today’s market. They take up half or 50% of the total streams from all OPM Artists.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1182131a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61182131a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out, we did a market study.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90"/>
              <a:buFont typeface="Arial"/>
              <a:buNone/>
            </a:pPr>
            <a:r>
              <a:rPr lang="en" sz="1679">
                <a:solidFill>
                  <a:schemeClr val="dk1"/>
                </a:solidFill>
                <a:latin typeface="Playfair Display Medium"/>
                <a:ea typeface="Playfair Display Medium"/>
                <a:cs typeface="Playfair Display Medium"/>
                <a:sym typeface="Playfair Display Medium"/>
              </a:rPr>
              <a:t>Times are changing, there could be something better we can do in terms of :</a:t>
            </a:r>
            <a:endParaRPr sz="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1 1 1 2 1 1 1 1">
  <p:cSld name="TITLE_2_1_1_1_1_1_2_1_1_1_1">
    <p:bg>
      <p:bgPr>
        <a:solidFill>
          <a:schemeClr val="accent3"/>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10512" l="0" r="0" t="10504"/>
          <a:stretch/>
        </p:blipFill>
        <p:spPr>
          <a:xfrm>
            <a:off x="227425" y="4745125"/>
            <a:ext cx="1032200" cy="249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40.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4.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4.pn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44.png"/><Relationship Id="rId5" Type="http://schemas.openxmlformats.org/officeDocument/2006/relationships/image" Target="../media/image10.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hyperlink" Target="https://www.facebook.com/enchantedkingdom.ph/videos/2388876927991438/" TargetMode="External"/><Relationship Id="rId5" Type="http://schemas.openxmlformats.org/officeDocument/2006/relationships/image" Target="../media/image42.png"/><Relationship Id="rId6" Type="http://schemas.openxmlformats.org/officeDocument/2006/relationships/image" Target="../media/image25.png"/><Relationship Id="rId7"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4.xml"/><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37.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6.png"/><Relationship Id="rId6" Type="http://schemas.openxmlformats.org/officeDocument/2006/relationships/image" Target="../media/image39.png"/><Relationship Id="rId7"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bandwagon.asia/articles/moira-dela-torre-and-i-belong-to-the-zoo-release-heartbreaking-collab-patawad-paalam-listen" TargetMode="Externa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6.xml"/><Relationship Id="rId4" Type="http://schemas.openxmlformats.org/officeDocument/2006/relationships/image" Target="../media/image57.png"/><Relationship Id="rId5"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508750" y="1919800"/>
            <a:ext cx="4564800" cy="83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00">
                <a:latin typeface="Playfair Display Medium"/>
                <a:ea typeface="Playfair Display Medium"/>
                <a:cs typeface="Playfair Display Medium"/>
                <a:sym typeface="Playfair Display Medium"/>
              </a:rPr>
              <a:t>I BELONG TO THE ZOO:</a:t>
            </a:r>
            <a:endParaRPr sz="2900">
              <a:latin typeface="Playfair Display Medium"/>
              <a:ea typeface="Playfair Display Medium"/>
              <a:cs typeface="Playfair Display Medium"/>
              <a:sym typeface="Playfair Display Medium"/>
            </a:endParaRPr>
          </a:p>
        </p:txBody>
      </p:sp>
      <p:sp>
        <p:nvSpPr>
          <p:cNvPr id="57" name="Google Shape;57;p14"/>
          <p:cNvSpPr txBox="1"/>
          <p:nvPr>
            <p:ph idx="1" type="subTitle"/>
          </p:nvPr>
        </p:nvSpPr>
        <p:spPr>
          <a:xfrm>
            <a:off x="288225" y="4013175"/>
            <a:ext cx="5115000" cy="45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
                <a:latin typeface="Montserrat"/>
                <a:ea typeface="Montserrat"/>
                <a:cs typeface="Montserrat"/>
                <a:sym typeface="Montserrat"/>
              </a:rPr>
              <a:t>Andre D. | Andre P. | Enrico | Iggy | Karla | Mike</a:t>
            </a:r>
            <a:endParaRPr sz="1200">
              <a:latin typeface="Montserrat"/>
              <a:ea typeface="Montserrat"/>
              <a:cs typeface="Montserrat"/>
              <a:sym typeface="Montserrat"/>
            </a:endParaRPr>
          </a:p>
        </p:txBody>
      </p:sp>
      <p:pic>
        <p:nvPicPr>
          <p:cNvPr id="58" name="Google Shape;58;p14"/>
          <p:cNvPicPr preferRelativeResize="0"/>
          <p:nvPr/>
        </p:nvPicPr>
        <p:blipFill>
          <a:blip r:embed="rId3">
            <a:alphaModFix/>
          </a:blip>
          <a:stretch>
            <a:fillRect/>
          </a:stretch>
        </p:blipFill>
        <p:spPr>
          <a:xfrm>
            <a:off x="5751725" y="1130325"/>
            <a:ext cx="2882850" cy="2882850"/>
          </a:xfrm>
          <a:prstGeom prst="rect">
            <a:avLst/>
          </a:prstGeom>
          <a:noFill/>
          <a:ln>
            <a:noFill/>
          </a:ln>
        </p:spPr>
      </p:pic>
      <p:sp>
        <p:nvSpPr>
          <p:cNvPr id="59" name="Google Shape;59;p14"/>
          <p:cNvSpPr txBox="1"/>
          <p:nvPr/>
        </p:nvSpPr>
        <p:spPr>
          <a:xfrm>
            <a:off x="200325" y="1079900"/>
            <a:ext cx="5290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Playfair Display ExtraBold"/>
                <a:ea typeface="Playfair Display ExtraBold"/>
                <a:cs typeface="Playfair Display ExtraBold"/>
                <a:sym typeface="Playfair Display ExtraBold"/>
              </a:rPr>
              <a:t>I BELONG TO THE TOP</a:t>
            </a:r>
            <a:endParaRPr sz="2200">
              <a:latin typeface="Playfair Display Medium"/>
              <a:ea typeface="Playfair Display Medium"/>
              <a:cs typeface="Playfair Display Medium"/>
              <a:sym typeface="Playfair Display Medium"/>
            </a:endParaRPr>
          </a:p>
        </p:txBody>
      </p:sp>
      <p:sp>
        <p:nvSpPr>
          <p:cNvPr id="60" name="Google Shape;60;p14"/>
          <p:cNvSpPr txBox="1"/>
          <p:nvPr/>
        </p:nvSpPr>
        <p:spPr>
          <a:xfrm>
            <a:off x="873975" y="2623488"/>
            <a:ext cx="3943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Playfair Display Medium"/>
                <a:ea typeface="Playfair Display Medium"/>
                <a:cs typeface="Playfair Display Medium"/>
                <a:sym typeface="Playfair Display Medium"/>
              </a:rPr>
              <a:t>The next big OPM band</a:t>
            </a:r>
            <a:endParaRPr sz="2200">
              <a:latin typeface="Playfair Display Medium"/>
              <a:ea typeface="Playfair Display Medium"/>
              <a:cs typeface="Playfair Display Medium"/>
              <a:sym typeface="Playfair Displ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932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highlight>
                  <a:srgbClr val="F2EFDC"/>
                </a:highlight>
                <a:latin typeface="Playfair Display SemiBold"/>
                <a:ea typeface="Playfair Display SemiBold"/>
                <a:cs typeface="Playfair Display SemiBold"/>
                <a:sym typeface="Playfair Display SemiBold"/>
              </a:rPr>
              <a:t>Song Composition- Comparison of Audio Features</a:t>
            </a:r>
            <a:endParaRPr sz="2420">
              <a:highlight>
                <a:srgbClr val="F2EFDC"/>
              </a:highlight>
              <a:latin typeface="Playfair Display SemiBold"/>
              <a:ea typeface="Playfair Display SemiBold"/>
              <a:cs typeface="Playfair Display SemiBold"/>
              <a:sym typeface="Playfair Display SemiBold"/>
            </a:endParaRPr>
          </a:p>
        </p:txBody>
      </p:sp>
      <p:sp>
        <p:nvSpPr>
          <p:cNvPr id="130" name="Google Shape;130;p23"/>
          <p:cNvSpPr txBox="1"/>
          <p:nvPr/>
        </p:nvSpPr>
        <p:spPr>
          <a:xfrm>
            <a:off x="98075" y="1024350"/>
            <a:ext cx="1961400" cy="29553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-Valence </a:t>
            </a:r>
            <a:r>
              <a:rPr lang="en" sz="1200">
                <a:latin typeface="Montserrat"/>
                <a:ea typeface="Montserrat"/>
                <a:cs typeface="Montserrat"/>
                <a:sym typeface="Montserrat"/>
              </a:rPr>
              <a:t>distribution</a:t>
            </a:r>
            <a:r>
              <a:rPr lang="en" sz="1200">
                <a:latin typeface="Montserrat"/>
                <a:ea typeface="Montserrat"/>
                <a:cs typeface="Montserrat"/>
                <a:sym typeface="Montserrat"/>
              </a:rPr>
              <a:t> is similar to mainstay artists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-This remains an effective approach to get streams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-I Belong to the Zoo is doing the right things in terms of composing lyrics and creating sad content for their songs.</a:t>
            </a:r>
            <a:r>
              <a:rPr lang="en" sz="1200"/>
              <a:t> </a:t>
            </a:r>
            <a:endParaRPr sz="1200"/>
          </a:p>
        </p:txBody>
      </p:sp>
      <p:pic>
        <p:nvPicPr>
          <p:cNvPr id="131" name="Google Shape;131;p23"/>
          <p:cNvPicPr preferRelativeResize="0"/>
          <p:nvPr/>
        </p:nvPicPr>
        <p:blipFill>
          <a:blip r:embed="rId3">
            <a:alphaModFix/>
          </a:blip>
          <a:stretch>
            <a:fillRect/>
          </a:stretch>
        </p:blipFill>
        <p:spPr>
          <a:xfrm>
            <a:off x="2059475" y="795525"/>
            <a:ext cx="6974800" cy="3831350"/>
          </a:xfrm>
          <a:prstGeom prst="rect">
            <a:avLst/>
          </a:prstGeom>
          <a:noFill/>
          <a:ln>
            <a:noFill/>
          </a:ln>
        </p:spPr>
      </p:pic>
      <p:cxnSp>
        <p:nvCxnSpPr>
          <p:cNvPr id="132" name="Google Shape;132;p23"/>
          <p:cNvCxnSpPr/>
          <p:nvPr/>
        </p:nvCxnSpPr>
        <p:spPr>
          <a:xfrm>
            <a:off x="5242525" y="1076125"/>
            <a:ext cx="0" cy="29550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932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highlight>
                  <a:srgbClr val="F2EFDC"/>
                </a:highlight>
                <a:latin typeface="Playfair Display SemiBold"/>
                <a:ea typeface="Playfair Display SemiBold"/>
                <a:cs typeface="Playfair Display SemiBold"/>
                <a:sym typeface="Playfair Display SemiBold"/>
              </a:rPr>
              <a:t>Song Composition- Comparison of Audio Features</a:t>
            </a:r>
            <a:endParaRPr sz="2420">
              <a:highlight>
                <a:srgbClr val="F2EFDC"/>
              </a:highlight>
              <a:latin typeface="Playfair Display SemiBold"/>
              <a:ea typeface="Playfair Display SemiBold"/>
              <a:cs typeface="Playfair Display SemiBold"/>
              <a:sym typeface="Playfair Display SemiBold"/>
            </a:endParaRPr>
          </a:p>
        </p:txBody>
      </p:sp>
      <p:pic>
        <p:nvPicPr>
          <p:cNvPr id="138" name="Google Shape;138;p24"/>
          <p:cNvPicPr preferRelativeResize="0"/>
          <p:nvPr/>
        </p:nvPicPr>
        <p:blipFill>
          <a:blip r:embed="rId3">
            <a:alphaModFix/>
          </a:blip>
          <a:stretch>
            <a:fillRect/>
          </a:stretch>
        </p:blipFill>
        <p:spPr>
          <a:xfrm>
            <a:off x="1950600" y="796025"/>
            <a:ext cx="7084574" cy="3834750"/>
          </a:xfrm>
          <a:prstGeom prst="rect">
            <a:avLst/>
          </a:prstGeom>
          <a:noFill/>
          <a:ln>
            <a:noFill/>
          </a:ln>
        </p:spPr>
      </p:pic>
      <p:sp>
        <p:nvSpPr>
          <p:cNvPr id="139" name="Google Shape;139;p24"/>
          <p:cNvSpPr txBox="1"/>
          <p:nvPr/>
        </p:nvSpPr>
        <p:spPr>
          <a:xfrm>
            <a:off x="98075" y="1024350"/>
            <a:ext cx="1961400" cy="33246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-Improvements can be made with how they deliver the message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-Current Tracks of I Belong to the Zoo are louder have faster tempos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-Try releasing tracks that are slower and more “quiet” </a:t>
            </a:r>
            <a:r>
              <a:rPr lang="en" sz="1200">
                <a:latin typeface="Montserrat"/>
                <a:ea typeface="Montserrat"/>
                <a:cs typeface="Montserrat"/>
                <a:sym typeface="Montserrat"/>
              </a:rPr>
              <a:t>since</a:t>
            </a:r>
            <a:r>
              <a:rPr lang="en" sz="1200">
                <a:latin typeface="Montserrat"/>
                <a:ea typeface="Montserrat"/>
                <a:cs typeface="Montserrat"/>
                <a:sym typeface="Montserrat"/>
              </a:rPr>
              <a:t> these could be more effective in evoking the listeners’ emotions</a:t>
            </a:r>
            <a:endParaRPr sz="1200">
              <a:latin typeface="Montserrat"/>
              <a:ea typeface="Montserrat"/>
              <a:cs typeface="Montserrat"/>
              <a:sym typeface="Montserrat"/>
            </a:endParaRPr>
          </a:p>
        </p:txBody>
      </p:sp>
      <p:cxnSp>
        <p:nvCxnSpPr>
          <p:cNvPr id="140" name="Google Shape;140;p24"/>
          <p:cNvCxnSpPr/>
          <p:nvPr/>
        </p:nvCxnSpPr>
        <p:spPr>
          <a:xfrm>
            <a:off x="5242525" y="1026675"/>
            <a:ext cx="12300" cy="30540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44" name="Shape 144"/>
        <p:cNvGrpSpPr/>
        <p:nvPr/>
      </p:nvGrpSpPr>
      <p:grpSpPr>
        <a:xfrm>
          <a:off x="0" y="0"/>
          <a:ext cx="0" cy="0"/>
          <a:chOff x="0" y="0"/>
          <a:chExt cx="0" cy="0"/>
        </a:xfrm>
      </p:grpSpPr>
      <p:sp>
        <p:nvSpPr>
          <p:cNvPr id="145" name="Google Shape;145;p25"/>
          <p:cNvSpPr txBox="1"/>
          <p:nvPr>
            <p:ph type="ctrTitle"/>
          </p:nvPr>
        </p:nvSpPr>
        <p:spPr>
          <a:xfrm>
            <a:off x="1409650" y="771750"/>
            <a:ext cx="6447000" cy="180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sz="4380">
                <a:latin typeface="Playfair Display ExtraBold"/>
                <a:ea typeface="Playfair Display ExtraBold"/>
                <a:cs typeface="Playfair Display ExtraBold"/>
                <a:sym typeface="Playfair Display ExtraBold"/>
              </a:rPr>
              <a:t>WHAT CAN WE LEARN FROM THESE MAINSTAY ARTISTS?</a:t>
            </a:r>
            <a:endParaRPr sz="4380">
              <a:latin typeface="Playfair Display ExtraBold"/>
              <a:ea typeface="Playfair Display ExtraBold"/>
              <a:cs typeface="Playfair Display ExtraBold"/>
              <a:sym typeface="Playfair Display ExtraBold"/>
            </a:endParaRPr>
          </a:p>
        </p:txBody>
      </p:sp>
      <p:sp>
        <p:nvSpPr>
          <p:cNvPr id="146" name="Google Shape;146;p25"/>
          <p:cNvSpPr txBox="1"/>
          <p:nvPr>
            <p:ph type="ctrTitle"/>
          </p:nvPr>
        </p:nvSpPr>
        <p:spPr>
          <a:xfrm>
            <a:off x="1716100" y="2897700"/>
            <a:ext cx="6447000" cy="144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sz="3180">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sz="3180">
              <a:latin typeface="Playfair Display Medium"/>
              <a:ea typeface="Playfair Display Medium"/>
              <a:cs typeface="Playfair Display Medium"/>
              <a:sym typeface="Playfair Display Medium"/>
            </a:endParaRPr>
          </a:p>
          <a:p>
            <a:pPr indent="0" lvl="0" marL="457200" rtl="0" algn="l">
              <a:spcBef>
                <a:spcPts val="0"/>
              </a:spcBef>
              <a:spcAft>
                <a:spcPts val="0"/>
              </a:spcAft>
              <a:buNone/>
            </a:pPr>
            <a:r>
              <a:rPr lang="en" sz="2280">
                <a:latin typeface="Playfair Display Medium"/>
                <a:ea typeface="Playfair Display Medium"/>
                <a:cs typeface="Playfair Display Medium"/>
                <a:sym typeface="Playfair Display Medium"/>
              </a:rPr>
              <a:t>PROMOTIONAL/MARKETING STRATEGIES</a:t>
            </a:r>
            <a:endParaRPr sz="2980">
              <a:latin typeface="Playfair Display Medium"/>
              <a:ea typeface="Playfair Display Medium"/>
              <a:cs typeface="Playfair Display Medium"/>
              <a:sym typeface="Playfair Display Medium"/>
            </a:endParaRPr>
          </a:p>
          <a:p>
            <a:pPr indent="0" lvl="0" marL="457200" rtl="0" algn="l">
              <a:spcBef>
                <a:spcPts val="0"/>
              </a:spcBef>
              <a:spcAft>
                <a:spcPts val="0"/>
              </a:spcAft>
              <a:buNone/>
            </a:pPr>
            <a:r>
              <a:t/>
            </a:r>
            <a:endParaRPr sz="3180">
              <a:latin typeface="Playfair Display Medium"/>
              <a:ea typeface="Playfair Display Medium"/>
              <a:cs typeface="Playfair Display Medium"/>
              <a:sym typeface="Playfair Display Medium"/>
            </a:endParaRPr>
          </a:p>
        </p:txBody>
      </p:sp>
      <p:pic>
        <p:nvPicPr>
          <p:cNvPr id="147" name="Google Shape;147;p25"/>
          <p:cNvPicPr preferRelativeResize="0"/>
          <p:nvPr/>
        </p:nvPicPr>
        <p:blipFill>
          <a:blip r:embed="rId3">
            <a:alphaModFix/>
          </a:blip>
          <a:stretch>
            <a:fillRect/>
          </a:stretch>
        </p:blipFill>
        <p:spPr>
          <a:xfrm>
            <a:off x="1202000" y="3188775"/>
            <a:ext cx="911525" cy="863550"/>
          </a:xfrm>
          <a:prstGeom prst="rect">
            <a:avLst/>
          </a:prstGeom>
          <a:noFill/>
          <a:ln>
            <a:noFill/>
          </a:ln>
        </p:spPr>
      </p:pic>
      <p:pic>
        <p:nvPicPr>
          <p:cNvPr id="148" name="Google Shape;148;p25"/>
          <p:cNvPicPr preferRelativeResize="0"/>
          <p:nvPr/>
        </p:nvPicPr>
        <p:blipFill>
          <a:blip r:embed="rId4">
            <a:alphaModFix/>
          </a:blip>
          <a:stretch>
            <a:fillRect/>
          </a:stretch>
        </p:blipFill>
        <p:spPr>
          <a:xfrm>
            <a:off x="1202000" y="3188765"/>
            <a:ext cx="911525" cy="863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52" name="Shape 152"/>
        <p:cNvGrpSpPr/>
        <p:nvPr/>
      </p:nvGrpSpPr>
      <p:grpSpPr>
        <a:xfrm>
          <a:off x="0" y="0"/>
          <a:ext cx="0" cy="0"/>
          <a:chOff x="0" y="0"/>
          <a:chExt cx="0" cy="0"/>
        </a:xfrm>
      </p:grpSpPr>
      <p:pic>
        <p:nvPicPr>
          <p:cNvPr id="153" name="Google Shape;153;p26"/>
          <p:cNvPicPr preferRelativeResize="0"/>
          <p:nvPr/>
        </p:nvPicPr>
        <p:blipFill rotWithShape="1">
          <a:blip r:embed="rId4">
            <a:alphaModFix/>
          </a:blip>
          <a:srcRect b="0" l="0" r="0" t="13314"/>
          <a:stretch/>
        </p:blipFill>
        <p:spPr>
          <a:xfrm>
            <a:off x="4513325" y="2460525"/>
            <a:ext cx="3863051" cy="1498924"/>
          </a:xfrm>
          <a:prstGeom prst="rect">
            <a:avLst/>
          </a:prstGeom>
          <a:noFill/>
          <a:ln>
            <a:noFill/>
          </a:ln>
        </p:spPr>
      </p:pic>
      <p:sp>
        <p:nvSpPr>
          <p:cNvPr id="154" name="Google Shape;154;p26"/>
          <p:cNvSpPr txBox="1"/>
          <p:nvPr>
            <p:ph type="title"/>
          </p:nvPr>
        </p:nvSpPr>
        <p:spPr>
          <a:xfrm>
            <a:off x="311700" y="200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Marketing Strategies of Mainstay </a:t>
            </a:r>
            <a:r>
              <a:rPr lang="en" sz="2420">
                <a:latin typeface="Playfair Display SemiBold"/>
                <a:ea typeface="Playfair Display SemiBold"/>
                <a:cs typeface="Playfair Display SemiBold"/>
                <a:sym typeface="Playfair Display SemiBold"/>
              </a:rPr>
              <a:t>Artists</a:t>
            </a:r>
            <a:endParaRPr sz="2420">
              <a:latin typeface="Playfair Display SemiBold"/>
              <a:ea typeface="Playfair Display SemiBold"/>
              <a:cs typeface="Playfair Display SemiBold"/>
              <a:sym typeface="Playfair Display SemiBold"/>
            </a:endParaRPr>
          </a:p>
        </p:txBody>
      </p:sp>
      <p:pic>
        <p:nvPicPr>
          <p:cNvPr id="155" name="Google Shape;155;p26"/>
          <p:cNvPicPr preferRelativeResize="0"/>
          <p:nvPr/>
        </p:nvPicPr>
        <p:blipFill>
          <a:blip r:embed="rId5">
            <a:alphaModFix/>
          </a:blip>
          <a:stretch>
            <a:fillRect/>
          </a:stretch>
        </p:blipFill>
        <p:spPr>
          <a:xfrm>
            <a:off x="788050" y="847675"/>
            <a:ext cx="3566414" cy="1498925"/>
          </a:xfrm>
          <a:prstGeom prst="rect">
            <a:avLst/>
          </a:prstGeom>
          <a:noFill/>
          <a:ln>
            <a:noFill/>
          </a:ln>
        </p:spPr>
      </p:pic>
      <p:pic>
        <p:nvPicPr>
          <p:cNvPr id="156" name="Google Shape;156;p26"/>
          <p:cNvPicPr preferRelativeResize="0"/>
          <p:nvPr/>
        </p:nvPicPr>
        <p:blipFill>
          <a:blip r:embed="rId6">
            <a:alphaModFix/>
          </a:blip>
          <a:stretch>
            <a:fillRect/>
          </a:stretch>
        </p:blipFill>
        <p:spPr>
          <a:xfrm>
            <a:off x="654975" y="2460528"/>
            <a:ext cx="3566415" cy="1498924"/>
          </a:xfrm>
          <a:prstGeom prst="rect">
            <a:avLst/>
          </a:prstGeom>
          <a:noFill/>
          <a:ln>
            <a:noFill/>
          </a:ln>
        </p:spPr>
      </p:pic>
      <p:pic>
        <p:nvPicPr>
          <p:cNvPr id="157" name="Google Shape;157;p26"/>
          <p:cNvPicPr preferRelativeResize="0"/>
          <p:nvPr/>
        </p:nvPicPr>
        <p:blipFill>
          <a:blip r:embed="rId7">
            <a:alphaModFix/>
          </a:blip>
          <a:stretch>
            <a:fillRect/>
          </a:stretch>
        </p:blipFill>
        <p:spPr>
          <a:xfrm>
            <a:off x="4513294" y="847675"/>
            <a:ext cx="3863056" cy="1498925"/>
          </a:xfrm>
          <a:prstGeom prst="rect">
            <a:avLst/>
          </a:prstGeom>
          <a:noFill/>
          <a:ln>
            <a:noFill/>
          </a:ln>
        </p:spPr>
      </p:pic>
      <p:sp>
        <p:nvSpPr>
          <p:cNvPr id="158" name="Google Shape;158;p26"/>
          <p:cNvSpPr/>
          <p:nvPr/>
        </p:nvSpPr>
        <p:spPr>
          <a:xfrm>
            <a:off x="2627715" y="847675"/>
            <a:ext cx="2090700" cy="9147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ADIE</a:t>
            </a:r>
            <a:endParaRPr b="1" sz="1200"/>
          </a:p>
        </p:txBody>
      </p:sp>
      <p:sp>
        <p:nvSpPr>
          <p:cNvPr id="159" name="Google Shape;159;p26"/>
          <p:cNvSpPr/>
          <p:nvPr/>
        </p:nvSpPr>
        <p:spPr>
          <a:xfrm>
            <a:off x="1975524" y="2424175"/>
            <a:ext cx="1616700" cy="9147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NOBITA</a:t>
            </a:r>
            <a:endParaRPr b="1" sz="1200"/>
          </a:p>
        </p:txBody>
      </p:sp>
      <p:sp>
        <p:nvSpPr>
          <p:cNvPr id="160" name="Google Shape;160;p26"/>
          <p:cNvSpPr/>
          <p:nvPr/>
        </p:nvSpPr>
        <p:spPr>
          <a:xfrm>
            <a:off x="5703703" y="1324490"/>
            <a:ext cx="1482300" cy="9147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BEN &amp; BEN</a:t>
            </a:r>
            <a:endParaRPr b="1" sz="1200"/>
          </a:p>
        </p:txBody>
      </p:sp>
      <p:sp>
        <p:nvSpPr>
          <p:cNvPr id="161" name="Google Shape;161;p26"/>
          <p:cNvSpPr/>
          <p:nvPr/>
        </p:nvSpPr>
        <p:spPr>
          <a:xfrm>
            <a:off x="5185475" y="2303625"/>
            <a:ext cx="2090700" cy="13908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ZACK TABUDLO</a:t>
            </a:r>
            <a:endParaRPr b="1" sz="1200"/>
          </a:p>
        </p:txBody>
      </p:sp>
      <p:pic>
        <p:nvPicPr>
          <p:cNvPr id="162" name="Google Shape;162;p26"/>
          <p:cNvPicPr preferRelativeResize="0"/>
          <p:nvPr/>
        </p:nvPicPr>
        <p:blipFill>
          <a:blip r:embed="rId8">
            <a:alphaModFix/>
          </a:blip>
          <a:stretch>
            <a:fillRect/>
          </a:stretch>
        </p:blipFill>
        <p:spPr>
          <a:xfrm>
            <a:off x="1849249" y="4073375"/>
            <a:ext cx="5259474" cy="972550"/>
          </a:xfrm>
          <a:prstGeom prst="rect">
            <a:avLst/>
          </a:prstGeom>
          <a:noFill/>
          <a:ln>
            <a:noFill/>
          </a:ln>
        </p:spPr>
      </p:pic>
      <p:sp>
        <p:nvSpPr>
          <p:cNvPr id="163" name="Google Shape;163;p26"/>
          <p:cNvSpPr/>
          <p:nvPr/>
        </p:nvSpPr>
        <p:spPr>
          <a:xfrm>
            <a:off x="4221403" y="3836165"/>
            <a:ext cx="1482300" cy="9147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ARTHUR NERI</a:t>
            </a:r>
            <a:endParaRPr b="1"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67" name="Shape 167"/>
        <p:cNvGrpSpPr/>
        <p:nvPr/>
      </p:nvGrpSpPr>
      <p:grpSpPr>
        <a:xfrm>
          <a:off x="0" y="0"/>
          <a:ext cx="0" cy="0"/>
          <a:chOff x="0" y="0"/>
          <a:chExt cx="0" cy="0"/>
        </a:xfrm>
      </p:grpSpPr>
      <p:pic>
        <p:nvPicPr>
          <p:cNvPr id="168" name="Google Shape;168;p27"/>
          <p:cNvPicPr preferRelativeResize="0"/>
          <p:nvPr/>
        </p:nvPicPr>
        <p:blipFill>
          <a:blip r:embed="rId4">
            <a:alphaModFix/>
          </a:blip>
          <a:stretch>
            <a:fillRect/>
          </a:stretch>
        </p:blipFill>
        <p:spPr>
          <a:xfrm>
            <a:off x="4876800" y="2925076"/>
            <a:ext cx="3927477" cy="2080974"/>
          </a:xfrm>
          <a:prstGeom prst="rect">
            <a:avLst/>
          </a:prstGeom>
          <a:noFill/>
          <a:ln>
            <a:noFill/>
          </a:ln>
        </p:spPr>
      </p:pic>
      <p:pic>
        <p:nvPicPr>
          <p:cNvPr id="169" name="Google Shape;169;p27"/>
          <p:cNvPicPr preferRelativeResize="0"/>
          <p:nvPr/>
        </p:nvPicPr>
        <p:blipFill>
          <a:blip r:embed="rId5">
            <a:alphaModFix/>
          </a:blip>
          <a:stretch>
            <a:fillRect/>
          </a:stretch>
        </p:blipFill>
        <p:spPr>
          <a:xfrm>
            <a:off x="471150" y="1218750"/>
            <a:ext cx="3707224" cy="1919419"/>
          </a:xfrm>
          <a:prstGeom prst="rect">
            <a:avLst/>
          </a:prstGeom>
          <a:noFill/>
          <a:ln>
            <a:noFill/>
          </a:ln>
        </p:spPr>
      </p:pic>
      <p:sp>
        <p:nvSpPr>
          <p:cNvPr id="170" name="Google Shape;170;p27"/>
          <p:cNvSpPr txBox="1"/>
          <p:nvPr>
            <p:ph type="title"/>
          </p:nvPr>
        </p:nvSpPr>
        <p:spPr>
          <a:xfrm>
            <a:off x="311700" y="8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latin typeface="Playfair Display SemiBold"/>
                <a:ea typeface="Playfair Display SemiBold"/>
                <a:cs typeface="Playfair Display SemiBold"/>
                <a:sym typeface="Playfair Display SemiBold"/>
              </a:rPr>
              <a:t>Marketing Strategies of Mainstay Artists:</a:t>
            </a:r>
            <a:endParaRPr sz="2400">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rPr lang="en" sz="2400" u="sng">
                <a:latin typeface="Playfair Display SemiBold"/>
                <a:ea typeface="Playfair Display SemiBold"/>
                <a:cs typeface="Playfair Display SemiBold"/>
                <a:sym typeface="Playfair Display SemiBold"/>
              </a:rPr>
              <a:t>Strategic Release/Timing of Music </a:t>
            </a:r>
            <a:r>
              <a:rPr lang="en" sz="2400" u="sng">
                <a:latin typeface="Playfair Display SemiBold"/>
                <a:ea typeface="Playfair Display SemiBold"/>
                <a:cs typeface="Playfair Display SemiBold"/>
                <a:sym typeface="Playfair Display SemiBold"/>
              </a:rPr>
              <a:t>Videos</a:t>
            </a:r>
            <a:endParaRPr sz="2400" u="sng">
              <a:latin typeface="Playfair Display SemiBold"/>
              <a:ea typeface="Playfair Display SemiBold"/>
              <a:cs typeface="Playfair Display SemiBold"/>
              <a:sym typeface="Playfair Display SemiBold"/>
            </a:endParaRPr>
          </a:p>
        </p:txBody>
      </p:sp>
      <p:pic>
        <p:nvPicPr>
          <p:cNvPr id="171" name="Google Shape;171;p27"/>
          <p:cNvPicPr preferRelativeResize="0"/>
          <p:nvPr/>
        </p:nvPicPr>
        <p:blipFill>
          <a:blip r:embed="rId6">
            <a:alphaModFix/>
          </a:blip>
          <a:stretch>
            <a:fillRect/>
          </a:stretch>
        </p:blipFill>
        <p:spPr>
          <a:xfrm>
            <a:off x="5029200" y="1108525"/>
            <a:ext cx="3566414" cy="1498925"/>
          </a:xfrm>
          <a:prstGeom prst="rect">
            <a:avLst/>
          </a:prstGeom>
          <a:noFill/>
          <a:ln cap="flat" cmpd="sng" w="28575">
            <a:solidFill>
              <a:schemeClr val="dk2"/>
            </a:solidFill>
            <a:prstDash val="solid"/>
            <a:round/>
            <a:headEnd len="sm" w="sm" type="none"/>
            <a:tailEnd len="sm" w="sm" type="none"/>
          </a:ln>
        </p:spPr>
      </p:pic>
      <p:pic>
        <p:nvPicPr>
          <p:cNvPr id="172" name="Google Shape;172;p27"/>
          <p:cNvPicPr preferRelativeResize="0"/>
          <p:nvPr/>
        </p:nvPicPr>
        <p:blipFill>
          <a:blip r:embed="rId7">
            <a:alphaModFix/>
          </a:blip>
          <a:stretch>
            <a:fillRect/>
          </a:stretch>
        </p:blipFill>
        <p:spPr>
          <a:xfrm>
            <a:off x="383850" y="3368325"/>
            <a:ext cx="3566426" cy="1470253"/>
          </a:xfrm>
          <a:prstGeom prst="rect">
            <a:avLst/>
          </a:prstGeom>
          <a:noFill/>
          <a:ln cap="flat" cmpd="sng" w="28575">
            <a:solidFill>
              <a:schemeClr val="dk2"/>
            </a:solidFill>
            <a:prstDash val="solid"/>
            <a:round/>
            <a:headEnd len="sm" w="sm" type="none"/>
            <a:tailEnd len="sm" w="sm" type="none"/>
          </a:ln>
        </p:spPr>
      </p:pic>
      <p:sp>
        <p:nvSpPr>
          <p:cNvPr id="173" name="Google Shape;173;p27"/>
          <p:cNvSpPr/>
          <p:nvPr/>
        </p:nvSpPr>
        <p:spPr>
          <a:xfrm>
            <a:off x="7539775" y="1108525"/>
            <a:ext cx="1188300" cy="4983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174" name="Google Shape;174;p27"/>
          <p:cNvSpPr/>
          <p:nvPr/>
        </p:nvSpPr>
        <p:spPr>
          <a:xfrm>
            <a:off x="1596175" y="3394525"/>
            <a:ext cx="1188300" cy="4983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cxnSp>
        <p:nvCxnSpPr>
          <p:cNvPr id="175" name="Google Shape;175;p27"/>
          <p:cNvCxnSpPr/>
          <p:nvPr/>
        </p:nvCxnSpPr>
        <p:spPr>
          <a:xfrm flipH="1">
            <a:off x="4475900" y="1023750"/>
            <a:ext cx="19800" cy="3905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911100" y="3188557"/>
            <a:ext cx="2861325" cy="1605341"/>
          </a:xfrm>
          <a:prstGeom prst="rect">
            <a:avLst/>
          </a:prstGeom>
          <a:noFill/>
          <a:ln>
            <a:noFill/>
          </a:ln>
        </p:spPr>
      </p:pic>
      <p:pic>
        <p:nvPicPr>
          <p:cNvPr id="181" name="Google Shape;181;p28"/>
          <p:cNvPicPr preferRelativeResize="0"/>
          <p:nvPr/>
        </p:nvPicPr>
        <p:blipFill rotWithShape="1">
          <a:blip r:embed="rId4">
            <a:alphaModFix/>
          </a:blip>
          <a:srcRect b="0" l="0" r="0" t="13314"/>
          <a:stretch/>
        </p:blipFill>
        <p:spPr>
          <a:xfrm>
            <a:off x="4039875" y="1367125"/>
            <a:ext cx="4241299" cy="1498924"/>
          </a:xfrm>
          <a:prstGeom prst="rect">
            <a:avLst/>
          </a:prstGeom>
          <a:noFill/>
          <a:ln cap="flat" cmpd="sng" w="28575">
            <a:solidFill>
              <a:schemeClr val="dk2"/>
            </a:solidFill>
            <a:prstDash val="solid"/>
            <a:round/>
            <a:headEnd len="sm" w="sm" type="none"/>
            <a:tailEnd len="sm" w="sm" type="none"/>
          </a:ln>
        </p:spPr>
      </p:pic>
      <p:sp>
        <p:nvSpPr>
          <p:cNvPr id="182" name="Google Shape;182;p28"/>
          <p:cNvSpPr txBox="1"/>
          <p:nvPr>
            <p:ph type="title"/>
          </p:nvPr>
        </p:nvSpPr>
        <p:spPr>
          <a:xfrm>
            <a:off x="311700" y="151875"/>
            <a:ext cx="85206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latin typeface="Playfair Display SemiBold"/>
                <a:ea typeface="Playfair Display SemiBold"/>
                <a:cs typeface="Playfair Display SemiBold"/>
                <a:sym typeface="Playfair Display SemiBold"/>
              </a:rPr>
              <a:t>Marketing Strategies of Mainstay Artists: </a:t>
            </a:r>
            <a:endParaRPr sz="2400">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rPr lang="en" sz="2400" u="sng">
                <a:latin typeface="Playfair Display SemiBold"/>
                <a:ea typeface="Playfair Display SemiBold"/>
                <a:cs typeface="Playfair Display SemiBold"/>
                <a:sym typeface="Playfair Display SemiBold"/>
              </a:rPr>
              <a:t>Collaboration with famous actresses/actors in music videos</a:t>
            </a:r>
            <a:endParaRPr sz="2400" u="sng">
              <a:latin typeface="Playfair Display SemiBold"/>
              <a:ea typeface="Playfair Display SemiBold"/>
              <a:cs typeface="Playfair Display SemiBold"/>
              <a:sym typeface="Playfair Display SemiBold"/>
            </a:endParaRPr>
          </a:p>
        </p:txBody>
      </p:sp>
      <p:pic>
        <p:nvPicPr>
          <p:cNvPr id="183" name="Google Shape;183;p28"/>
          <p:cNvPicPr preferRelativeResize="0"/>
          <p:nvPr/>
        </p:nvPicPr>
        <p:blipFill>
          <a:blip r:embed="rId5">
            <a:alphaModFix/>
          </a:blip>
          <a:stretch>
            <a:fillRect/>
          </a:stretch>
        </p:blipFill>
        <p:spPr>
          <a:xfrm>
            <a:off x="941325" y="1367125"/>
            <a:ext cx="2861324" cy="1610075"/>
          </a:xfrm>
          <a:prstGeom prst="rect">
            <a:avLst/>
          </a:prstGeom>
          <a:noFill/>
          <a:ln>
            <a:noFill/>
          </a:ln>
        </p:spPr>
      </p:pic>
      <p:sp>
        <p:nvSpPr>
          <p:cNvPr id="184" name="Google Shape;184;p28"/>
          <p:cNvSpPr/>
          <p:nvPr/>
        </p:nvSpPr>
        <p:spPr>
          <a:xfrm>
            <a:off x="4357075" y="1287800"/>
            <a:ext cx="1234800" cy="3711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pic>
        <p:nvPicPr>
          <p:cNvPr id="185" name="Google Shape;185;p28"/>
          <p:cNvPicPr preferRelativeResize="0"/>
          <p:nvPr/>
        </p:nvPicPr>
        <p:blipFill>
          <a:blip r:embed="rId6">
            <a:alphaModFix/>
          </a:blip>
          <a:stretch>
            <a:fillRect/>
          </a:stretch>
        </p:blipFill>
        <p:spPr>
          <a:xfrm>
            <a:off x="4039875" y="3186475"/>
            <a:ext cx="3863049" cy="1498925"/>
          </a:xfrm>
          <a:prstGeom prst="rect">
            <a:avLst/>
          </a:prstGeom>
          <a:noFill/>
          <a:ln>
            <a:noFill/>
          </a:ln>
        </p:spPr>
      </p:pic>
      <p:sp>
        <p:nvSpPr>
          <p:cNvPr id="186" name="Google Shape;186;p28"/>
          <p:cNvSpPr/>
          <p:nvPr/>
        </p:nvSpPr>
        <p:spPr>
          <a:xfrm>
            <a:off x="4585675" y="3573800"/>
            <a:ext cx="1234800" cy="3711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pic>
        <p:nvPicPr>
          <p:cNvPr id="187" name="Google Shape;187;p28"/>
          <p:cNvPicPr preferRelativeResize="0"/>
          <p:nvPr/>
        </p:nvPicPr>
        <p:blipFill>
          <a:blip r:embed="rId7">
            <a:alphaModFix/>
          </a:blip>
          <a:stretch>
            <a:fillRect/>
          </a:stretch>
        </p:blipFill>
        <p:spPr>
          <a:xfrm>
            <a:off x="4039875" y="3188550"/>
            <a:ext cx="4241299" cy="1749175"/>
          </a:xfrm>
          <a:prstGeom prst="rect">
            <a:avLst/>
          </a:prstGeom>
          <a:noFill/>
          <a:ln cap="flat" cmpd="sng" w="28575">
            <a:solidFill>
              <a:schemeClr val="dk2"/>
            </a:solidFill>
            <a:prstDash val="solid"/>
            <a:round/>
            <a:headEnd len="sm" w="sm" type="none"/>
            <a:tailEnd len="sm" w="sm" type="none"/>
          </a:ln>
        </p:spPr>
      </p:pic>
      <p:sp>
        <p:nvSpPr>
          <p:cNvPr id="188" name="Google Shape;188;p28"/>
          <p:cNvSpPr/>
          <p:nvPr/>
        </p:nvSpPr>
        <p:spPr>
          <a:xfrm>
            <a:off x="5820475" y="3116600"/>
            <a:ext cx="990600" cy="3711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500"/>
          </a:p>
        </p:txBody>
      </p:sp>
      <p:sp>
        <p:nvSpPr>
          <p:cNvPr id="189" name="Google Shape;189;p28"/>
          <p:cNvSpPr txBox="1"/>
          <p:nvPr/>
        </p:nvSpPr>
        <p:spPr>
          <a:xfrm>
            <a:off x="5820475" y="3438225"/>
            <a:ext cx="1313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July 2019 to March 2020</a:t>
            </a:r>
            <a:endParaRPr b="1" sz="700"/>
          </a:p>
        </p:txBody>
      </p:sp>
      <p:sp>
        <p:nvSpPr>
          <p:cNvPr id="190" name="Google Shape;190;p28"/>
          <p:cNvSpPr txBox="1"/>
          <p:nvPr/>
        </p:nvSpPr>
        <p:spPr>
          <a:xfrm>
            <a:off x="5591875" y="1410500"/>
            <a:ext cx="1313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April 2021 - August 2022</a:t>
            </a:r>
            <a:endParaRPr b="1" sz="700"/>
          </a:p>
        </p:txBody>
      </p:sp>
      <p:sp>
        <p:nvSpPr>
          <p:cNvPr id="191" name="Google Shape;191;p28"/>
          <p:cNvSpPr txBox="1"/>
          <p:nvPr/>
        </p:nvSpPr>
        <p:spPr>
          <a:xfrm>
            <a:off x="1631075" y="4138950"/>
            <a:ext cx="15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layfair Display"/>
                <a:ea typeface="Playfair Display"/>
                <a:cs typeface="Playfair Display"/>
                <a:sym typeface="Playfair Display"/>
              </a:rPr>
              <a:t>PAGTINGIN MV</a:t>
            </a:r>
            <a:endParaRPr b="1">
              <a:solidFill>
                <a:schemeClr val="lt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19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latin typeface="Playfair Display SemiBold"/>
                <a:ea typeface="Playfair Display SemiBold"/>
                <a:cs typeface="Playfair Display SemiBold"/>
                <a:sym typeface="Playfair Display SemiBold"/>
              </a:rPr>
              <a:t>Marketing Strategies of Mainstay Artists: </a:t>
            </a:r>
            <a:endParaRPr sz="2400">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rPr lang="en" sz="2400" u="sng">
                <a:latin typeface="Playfair Display SemiBold"/>
                <a:ea typeface="Playfair Display SemiBold"/>
                <a:cs typeface="Playfair Display SemiBold"/>
                <a:sym typeface="Playfair Display SemiBold"/>
              </a:rPr>
              <a:t>Movie/Teleserye Soundtracks</a:t>
            </a:r>
            <a:endParaRPr sz="2400" u="sng">
              <a:latin typeface="Playfair Display SemiBold"/>
              <a:ea typeface="Playfair Display SemiBold"/>
              <a:cs typeface="Playfair Display SemiBold"/>
              <a:sym typeface="Playfair Display SemiBold"/>
            </a:endParaRPr>
          </a:p>
          <a:p>
            <a:pPr indent="0" lvl="0" marL="0" rtl="0" algn="l">
              <a:spcBef>
                <a:spcPts val="0"/>
              </a:spcBef>
              <a:spcAft>
                <a:spcPts val="0"/>
              </a:spcAft>
              <a:buSzPts val="990"/>
              <a:buNone/>
            </a:pPr>
            <a:r>
              <a:t/>
            </a:r>
            <a:endParaRPr sz="2400"/>
          </a:p>
        </p:txBody>
      </p:sp>
      <p:pic>
        <p:nvPicPr>
          <p:cNvPr id="197" name="Google Shape;197;p29"/>
          <p:cNvPicPr preferRelativeResize="0"/>
          <p:nvPr/>
        </p:nvPicPr>
        <p:blipFill>
          <a:blip r:embed="rId3">
            <a:alphaModFix/>
          </a:blip>
          <a:stretch>
            <a:fillRect/>
          </a:stretch>
        </p:blipFill>
        <p:spPr>
          <a:xfrm>
            <a:off x="937950" y="1368975"/>
            <a:ext cx="1797100" cy="1716476"/>
          </a:xfrm>
          <a:prstGeom prst="rect">
            <a:avLst/>
          </a:prstGeom>
          <a:noFill/>
          <a:ln>
            <a:noFill/>
          </a:ln>
        </p:spPr>
      </p:pic>
      <p:pic>
        <p:nvPicPr>
          <p:cNvPr id="198" name="Google Shape;198;p29"/>
          <p:cNvPicPr preferRelativeResize="0"/>
          <p:nvPr/>
        </p:nvPicPr>
        <p:blipFill>
          <a:blip r:embed="rId4">
            <a:alphaModFix/>
          </a:blip>
          <a:stretch>
            <a:fillRect/>
          </a:stretch>
        </p:blipFill>
        <p:spPr>
          <a:xfrm>
            <a:off x="937950" y="3182214"/>
            <a:ext cx="1797100" cy="1768575"/>
          </a:xfrm>
          <a:prstGeom prst="rect">
            <a:avLst/>
          </a:prstGeom>
          <a:noFill/>
          <a:ln>
            <a:noFill/>
          </a:ln>
        </p:spPr>
      </p:pic>
      <p:pic>
        <p:nvPicPr>
          <p:cNvPr id="199" name="Google Shape;199;p29"/>
          <p:cNvPicPr preferRelativeResize="0"/>
          <p:nvPr/>
        </p:nvPicPr>
        <p:blipFill>
          <a:blip r:embed="rId5">
            <a:alphaModFix/>
          </a:blip>
          <a:stretch>
            <a:fillRect/>
          </a:stretch>
        </p:blipFill>
        <p:spPr>
          <a:xfrm>
            <a:off x="3133174" y="1711288"/>
            <a:ext cx="5259474" cy="972550"/>
          </a:xfrm>
          <a:prstGeom prst="rect">
            <a:avLst/>
          </a:prstGeom>
          <a:noFill/>
          <a:ln cap="flat" cmpd="sng" w="28575">
            <a:solidFill>
              <a:schemeClr val="dk2"/>
            </a:solidFill>
            <a:prstDash val="solid"/>
            <a:round/>
            <a:headEnd len="sm" w="sm" type="none"/>
            <a:tailEnd len="sm" w="sm" type="none"/>
          </a:ln>
        </p:spPr>
      </p:pic>
      <p:sp>
        <p:nvSpPr>
          <p:cNvPr id="200" name="Google Shape;200;p29"/>
          <p:cNvSpPr/>
          <p:nvPr/>
        </p:nvSpPr>
        <p:spPr>
          <a:xfrm>
            <a:off x="6416300" y="1630350"/>
            <a:ext cx="1188300" cy="4983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Nov 2021</a:t>
            </a:r>
            <a:endParaRPr b="1" sz="800"/>
          </a:p>
        </p:txBody>
      </p:sp>
      <p:pic>
        <p:nvPicPr>
          <p:cNvPr id="201" name="Google Shape;201;p29"/>
          <p:cNvPicPr preferRelativeResize="0"/>
          <p:nvPr/>
        </p:nvPicPr>
        <p:blipFill>
          <a:blip r:embed="rId6">
            <a:alphaModFix/>
          </a:blip>
          <a:stretch>
            <a:fillRect/>
          </a:stretch>
        </p:blipFill>
        <p:spPr>
          <a:xfrm>
            <a:off x="3133175" y="3526850"/>
            <a:ext cx="5259475" cy="972525"/>
          </a:xfrm>
          <a:prstGeom prst="rect">
            <a:avLst/>
          </a:prstGeom>
          <a:noFill/>
          <a:ln cap="flat" cmpd="sng" w="28575">
            <a:solidFill>
              <a:schemeClr val="dk2"/>
            </a:solidFill>
            <a:prstDash val="solid"/>
            <a:round/>
            <a:headEnd len="sm" w="sm" type="none"/>
            <a:tailEnd len="sm" w="sm" type="none"/>
          </a:ln>
        </p:spPr>
      </p:pic>
      <p:sp>
        <p:nvSpPr>
          <p:cNvPr id="202" name="Google Shape;202;p29"/>
          <p:cNvSpPr/>
          <p:nvPr/>
        </p:nvSpPr>
        <p:spPr>
          <a:xfrm>
            <a:off x="5168750" y="3526850"/>
            <a:ext cx="1188300" cy="4983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July 2019 onwards</a:t>
            </a:r>
            <a:endParaRPr b="1"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299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layfair Display SemiBold"/>
                <a:ea typeface="Playfair Display SemiBold"/>
                <a:cs typeface="Playfair Display SemiBold"/>
                <a:sym typeface="Playfair Display SemiBold"/>
              </a:rPr>
              <a:t>Marketing Strategies of Mainstay Artists: </a:t>
            </a:r>
            <a:endParaRPr sz="2400">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rPr lang="en" sz="2400" u="sng">
                <a:latin typeface="Playfair Display SemiBold"/>
                <a:ea typeface="Playfair Display SemiBold"/>
                <a:cs typeface="Playfair Display SemiBold"/>
                <a:sym typeface="Playfair Display SemiBold"/>
              </a:rPr>
              <a:t>Live Performances/Exposure in </a:t>
            </a:r>
            <a:r>
              <a:rPr lang="en" sz="2400" u="sng">
                <a:latin typeface="Playfair Display SemiBold"/>
                <a:ea typeface="Playfair Display SemiBold"/>
                <a:cs typeface="Playfair Display SemiBold"/>
                <a:sym typeface="Playfair Display SemiBold"/>
              </a:rPr>
              <a:t>Important</a:t>
            </a:r>
            <a:r>
              <a:rPr lang="en" sz="2400" u="sng">
                <a:latin typeface="Playfair Display SemiBold"/>
                <a:ea typeface="Playfair Display SemiBold"/>
                <a:cs typeface="Playfair Display SemiBold"/>
                <a:sym typeface="Playfair Display SemiBold"/>
              </a:rPr>
              <a:t> Events</a:t>
            </a:r>
            <a:endParaRPr sz="2400" u="sng">
              <a:latin typeface="Playfair Display SemiBold"/>
              <a:ea typeface="Playfair Display SemiBold"/>
              <a:cs typeface="Playfair Display SemiBold"/>
              <a:sym typeface="Playfair Display SemiBold"/>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208" name="Google Shape;208;p30"/>
          <p:cNvPicPr preferRelativeResize="0"/>
          <p:nvPr/>
        </p:nvPicPr>
        <p:blipFill>
          <a:blip r:embed="rId3">
            <a:alphaModFix/>
          </a:blip>
          <a:stretch>
            <a:fillRect/>
          </a:stretch>
        </p:blipFill>
        <p:spPr>
          <a:xfrm>
            <a:off x="1015250" y="1237425"/>
            <a:ext cx="2103049" cy="1720850"/>
          </a:xfrm>
          <a:prstGeom prst="rect">
            <a:avLst/>
          </a:prstGeom>
          <a:noFill/>
          <a:ln>
            <a:noFill/>
          </a:ln>
        </p:spPr>
      </p:pic>
      <p:pic>
        <p:nvPicPr>
          <p:cNvPr id="209" name="Google Shape;209;p30">
            <a:hlinkClick r:id="rId4"/>
          </p:cNvPr>
          <p:cNvPicPr preferRelativeResize="0"/>
          <p:nvPr/>
        </p:nvPicPr>
        <p:blipFill>
          <a:blip r:embed="rId5">
            <a:alphaModFix/>
          </a:blip>
          <a:stretch>
            <a:fillRect/>
          </a:stretch>
        </p:blipFill>
        <p:spPr>
          <a:xfrm>
            <a:off x="374500" y="3194625"/>
            <a:ext cx="3482651" cy="1855801"/>
          </a:xfrm>
          <a:prstGeom prst="rect">
            <a:avLst/>
          </a:prstGeom>
          <a:noFill/>
          <a:ln>
            <a:noFill/>
          </a:ln>
        </p:spPr>
      </p:pic>
      <p:pic>
        <p:nvPicPr>
          <p:cNvPr id="210" name="Google Shape;210;p30"/>
          <p:cNvPicPr preferRelativeResize="0"/>
          <p:nvPr/>
        </p:nvPicPr>
        <p:blipFill>
          <a:blip r:embed="rId6">
            <a:alphaModFix/>
          </a:blip>
          <a:stretch>
            <a:fillRect/>
          </a:stretch>
        </p:blipFill>
        <p:spPr>
          <a:xfrm>
            <a:off x="4039875" y="3188550"/>
            <a:ext cx="4241299" cy="1749175"/>
          </a:xfrm>
          <a:prstGeom prst="rect">
            <a:avLst/>
          </a:prstGeom>
          <a:noFill/>
          <a:ln cap="flat" cmpd="sng" w="28575">
            <a:solidFill>
              <a:schemeClr val="dk2"/>
            </a:solidFill>
            <a:prstDash val="solid"/>
            <a:round/>
            <a:headEnd len="sm" w="sm" type="none"/>
            <a:tailEnd len="sm" w="sm" type="none"/>
          </a:ln>
        </p:spPr>
      </p:pic>
      <p:sp>
        <p:nvSpPr>
          <p:cNvPr id="211" name="Google Shape;211;p30"/>
          <p:cNvSpPr/>
          <p:nvPr/>
        </p:nvSpPr>
        <p:spPr>
          <a:xfrm>
            <a:off x="5820475" y="3116600"/>
            <a:ext cx="990600" cy="3711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500"/>
          </a:p>
        </p:txBody>
      </p:sp>
      <p:sp>
        <p:nvSpPr>
          <p:cNvPr id="212" name="Google Shape;212;p30"/>
          <p:cNvSpPr txBox="1"/>
          <p:nvPr/>
        </p:nvSpPr>
        <p:spPr>
          <a:xfrm>
            <a:off x="5705725" y="3436900"/>
            <a:ext cx="1313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July 2019</a:t>
            </a:r>
            <a:r>
              <a:rPr b="1" lang="en" sz="700"/>
              <a:t> to March 2020</a:t>
            </a:r>
            <a:endParaRPr b="1" sz="700"/>
          </a:p>
        </p:txBody>
      </p:sp>
      <p:sp>
        <p:nvSpPr>
          <p:cNvPr id="213" name="Google Shape;213;p30"/>
          <p:cNvSpPr txBox="1"/>
          <p:nvPr/>
        </p:nvSpPr>
        <p:spPr>
          <a:xfrm>
            <a:off x="1496450" y="4503100"/>
            <a:ext cx="13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PAGTINGIN</a:t>
            </a:r>
            <a:endParaRPr b="1">
              <a:solidFill>
                <a:schemeClr val="lt1"/>
              </a:solidFill>
            </a:endParaRPr>
          </a:p>
        </p:txBody>
      </p:sp>
      <p:pic>
        <p:nvPicPr>
          <p:cNvPr id="214" name="Google Shape;214;p30"/>
          <p:cNvPicPr preferRelativeResize="0"/>
          <p:nvPr/>
        </p:nvPicPr>
        <p:blipFill rotWithShape="1">
          <a:blip r:embed="rId7">
            <a:alphaModFix/>
          </a:blip>
          <a:srcRect b="0" l="0" r="0" t="13314"/>
          <a:stretch/>
        </p:blipFill>
        <p:spPr>
          <a:xfrm>
            <a:off x="4039875" y="1237425"/>
            <a:ext cx="4241299" cy="1586250"/>
          </a:xfrm>
          <a:prstGeom prst="rect">
            <a:avLst/>
          </a:prstGeom>
          <a:noFill/>
          <a:ln cap="flat" cmpd="sng" w="28575">
            <a:solidFill>
              <a:schemeClr val="dk2"/>
            </a:solidFill>
            <a:prstDash val="solid"/>
            <a:round/>
            <a:headEnd len="sm" w="sm" type="none"/>
            <a:tailEnd len="sm" w="sm" type="none"/>
          </a:ln>
        </p:spPr>
      </p:pic>
      <p:sp>
        <p:nvSpPr>
          <p:cNvPr id="215" name="Google Shape;215;p30"/>
          <p:cNvSpPr/>
          <p:nvPr/>
        </p:nvSpPr>
        <p:spPr>
          <a:xfrm>
            <a:off x="5324000" y="1201725"/>
            <a:ext cx="759300" cy="371100"/>
          </a:xfrm>
          <a:prstGeom prst="flowChartConnector">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216" name="Google Shape;216;p30"/>
          <p:cNvSpPr txBox="1"/>
          <p:nvPr/>
        </p:nvSpPr>
        <p:spPr>
          <a:xfrm>
            <a:off x="5429350" y="1513500"/>
            <a:ext cx="826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July 2021</a:t>
            </a:r>
            <a:endParaRPr b="1" sz="700"/>
          </a:p>
        </p:txBody>
      </p:sp>
      <p:sp>
        <p:nvSpPr>
          <p:cNvPr id="217" name="Google Shape;217;p30"/>
          <p:cNvSpPr txBox="1"/>
          <p:nvPr/>
        </p:nvSpPr>
        <p:spPr>
          <a:xfrm>
            <a:off x="1528975" y="2463525"/>
            <a:ext cx="13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BINIBINI</a:t>
            </a:r>
            <a:endParaRPr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221" name="Shape 221"/>
        <p:cNvGrpSpPr/>
        <p:nvPr/>
      </p:nvGrpSpPr>
      <p:grpSpPr>
        <a:xfrm>
          <a:off x="0" y="0"/>
          <a:ext cx="0" cy="0"/>
          <a:chOff x="0" y="0"/>
          <a:chExt cx="0" cy="0"/>
        </a:xfrm>
      </p:grpSpPr>
      <p:pic>
        <p:nvPicPr>
          <p:cNvPr id="222" name="Google Shape;222;p31"/>
          <p:cNvPicPr preferRelativeResize="0"/>
          <p:nvPr/>
        </p:nvPicPr>
        <p:blipFill>
          <a:blip r:embed="rId3">
            <a:alphaModFix/>
          </a:blip>
          <a:stretch>
            <a:fillRect/>
          </a:stretch>
        </p:blipFill>
        <p:spPr>
          <a:xfrm>
            <a:off x="0" y="-76200"/>
            <a:ext cx="9144001" cy="4470400"/>
          </a:xfrm>
          <a:prstGeom prst="rect">
            <a:avLst/>
          </a:prstGeom>
          <a:noFill/>
          <a:ln>
            <a:noFill/>
          </a:ln>
        </p:spPr>
      </p:pic>
      <p:sp>
        <p:nvSpPr>
          <p:cNvPr id="223" name="Google Shape;223;p31"/>
          <p:cNvSpPr txBox="1"/>
          <p:nvPr>
            <p:ph idx="4294967295" type="ctrTitle"/>
          </p:nvPr>
        </p:nvSpPr>
        <p:spPr>
          <a:xfrm>
            <a:off x="1462500" y="-113725"/>
            <a:ext cx="9636900" cy="180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4380">
                <a:solidFill>
                  <a:schemeClr val="lt1"/>
                </a:solidFill>
                <a:latin typeface="Playfair Display ExtraBold"/>
                <a:ea typeface="Playfair Display ExtraBold"/>
                <a:cs typeface="Playfair Display ExtraBold"/>
                <a:sym typeface="Playfair Display ExtraBold"/>
              </a:rPr>
              <a:t>Who else belongs to the zoo?</a:t>
            </a:r>
            <a:endParaRPr sz="4380">
              <a:solidFill>
                <a:schemeClr val="lt1"/>
              </a:solidFill>
              <a:latin typeface="Playfair Display ExtraBold"/>
              <a:ea typeface="Playfair Display ExtraBold"/>
              <a:cs typeface="Playfair Display ExtraBold"/>
              <a:sym typeface="Playfair Display ExtraBold"/>
            </a:endParaRPr>
          </a:p>
        </p:txBody>
      </p:sp>
      <p:sp>
        <p:nvSpPr>
          <p:cNvPr id="224" name="Google Shape;224;p31"/>
          <p:cNvSpPr txBox="1"/>
          <p:nvPr>
            <p:ph type="title"/>
          </p:nvPr>
        </p:nvSpPr>
        <p:spPr>
          <a:xfrm>
            <a:off x="311700" y="44635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420">
                <a:latin typeface="Playfair Display SemiBold"/>
                <a:ea typeface="Playfair Display SemiBold"/>
                <a:cs typeface="Playfair Display SemiBold"/>
                <a:sym typeface="Playfair Display SemiBold"/>
              </a:rPr>
              <a:t>Collaboration with other OPM artists</a:t>
            </a:r>
            <a:endParaRPr sz="2420">
              <a:latin typeface="Playfair Display SemiBold"/>
              <a:ea typeface="Playfair Display SemiBold"/>
              <a:cs typeface="Playfair Display SemiBold"/>
              <a:sym typeface="Playfair Display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28" name="Shape 228"/>
        <p:cNvGrpSpPr/>
        <p:nvPr/>
      </p:nvGrpSpPr>
      <p:grpSpPr>
        <a:xfrm>
          <a:off x="0" y="0"/>
          <a:ext cx="0" cy="0"/>
          <a:chOff x="0" y="0"/>
          <a:chExt cx="0" cy="0"/>
        </a:xfrm>
      </p:grpSpPr>
      <p:sp>
        <p:nvSpPr>
          <p:cNvPr id="229" name="Google Shape;229;p32"/>
          <p:cNvSpPr/>
          <p:nvPr/>
        </p:nvSpPr>
        <p:spPr>
          <a:xfrm>
            <a:off x="3672650" y="1097038"/>
            <a:ext cx="1383600" cy="3542100"/>
          </a:xfrm>
          <a:prstGeom prst="rect">
            <a:avLst/>
          </a:prstGeom>
          <a:solidFill>
            <a:srgbClr val="F2E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5251800" y="1111125"/>
            <a:ext cx="1383600" cy="3542100"/>
          </a:xfrm>
          <a:prstGeom prst="rect">
            <a:avLst/>
          </a:prstGeom>
          <a:solidFill>
            <a:srgbClr val="F2E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2093500" y="1097038"/>
            <a:ext cx="1383600" cy="3542100"/>
          </a:xfrm>
          <a:prstGeom prst="rect">
            <a:avLst/>
          </a:prstGeom>
          <a:solidFill>
            <a:srgbClr val="F2E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1F1F1F"/>
              </a:highlight>
            </a:endParaRPr>
          </a:p>
        </p:txBody>
      </p:sp>
      <p:sp>
        <p:nvSpPr>
          <p:cNvPr id="232" name="Google Shape;232;p32"/>
          <p:cNvSpPr/>
          <p:nvPr/>
        </p:nvSpPr>
        <p:spPr>
          <a:xfrm>
            <a:off x="0" y="0"/>
            <a:ext cx="9144000" cy="927000"/>
          </a:xfrm>
          <a:prstGeom prst="rect">
            <a:avLst/>
          </a:prstGeom>
          <a:solidFill>
            <a:srgbClr val="F2EFDC"/>
          </a:solidFill>
          <a:ln cap="flat" cmpd="sng" w="9525">
            <a:solidFill>
              <a:srgbClr val="0481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4294967295" type="subTitle"/>
          </p:nvPr>
        </p:nvSpPr>
        <p:spPr>
          <a:xfrm>
            <a:off x="305250" y="15300"/>
            <a:ext cx="8533500" cy="7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Playfair Display SemiBold"/>
                <a:ea typeface="Playfair Display SemiBold"/>
                <a:cs typeface="Playfair Display SemiBold"/>
                <a:sym typeface="Playfair Display SemiBold"/>
              </a:rPr>
              <a:t>ML data pipeline for genre classification and </a:t>
            </a:r>
            <a:br>
              <a:rPr lang="en" sz="2300">
                <a:solidFill>
                  <a:schemeClr val="dk1"/>
                </a:solidFill>
                <a:latin typeface="Playfair Display SemiBold"/>
                <a:ea typeface="Playfair Display SemiBold"/>
                <a:cs typeface="Playfair Display SemiBold"/>
                <a:sym typeface="Playfair Display SemiBold"/>
              </a:rPr>
            </a:br>
            <a:r>
              <a:rPr lang="en" sz="2300">
                <a:solidFill>
                  <a:schemeClr val="dk1"/>
                </a:solidFill>
                <a:latin typeface="Playfair Display SemiBold"/>
                <a:ea typeface="Playfair Display SemiBold"/>
                <a:cs typeface="Playfair Display SemiBold"/>
                <a:sym typeface="Playfair Display SemiBold"/>
              </a:rPr>
              <a:t>recommender engine playlist generation</a:t>
            </a:r>
            <a:endParaRPr sz="2300">
              <a:solidFill>
                <a:schemeClr val="dk1"/>
              </a:solidFill>
              <a:latin typeface="Playfair Display SemiBold"/>
              <a:ea typeface="Playfair Display SemiBold"/>
              <a:cs typeface="Playfair Display SemiBold"/>
              <a:sym typeface="Playfair Display SemiBold"/>
            </a:endParaRPr>
          </a:p>
        </p:txBody>
      </p:sp>
      <p:sp>
        <p:nvSpPr>
          <p:cNvPr id="234" name="Google Shape;234;p32"/>
          <p:cNvSpPr/>
          <p:nvPr/>
        </p:nvSpPr>
        <p:spPr>
          <a:xfrm>
            <a:off x="540000" y="2973825"/>
            <a:ext cx="1173000" cy="711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540000" y="1592200"/>
            <a:ext cx="1173000" cy="711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nvSpPr>
        <p:spPr>
          <a:xfrm>
            <a:off x="540000" y="1673800"/>
            <a:ext cx="117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Saira"/>
                <a:ea typeface="Saira"/>
                <a:cs typeface="Saira"/>
                <a:sym typeface="Saira"/>
              </a:rPr>
              <a:t>OPM Tracks data</a:t>
            </a:r>
            <a:endParaRPr>
              <a:latin typeface="Saira"/>
              <a:ea typeface="Saira"/>
              <a:cs typeface="Saira"/>
              <a:sym typeface="Saira"/>
            </a:endParaRPr>
          </a:p>
        </p:txBody>
      </p:sp>
      <p:sp>
        <p:nvSpPr>
          <p:cNvPr id="237" name="Google Shape;237;p32"/>
          <p:cNvSpPr txBox="1"/>
          <p:nvPr/>
        </p:nvSpPr>
        <p:spPr>
          <a:xfrm>
            <a:off x="496400" y="3107275"/>
            <a:ext cx="129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Saira"/>
                <a:ea typeface="Saira"/>
                <a:cs typeface="Saira"/>
                <a:sym typeface="Saira"/>
              </a:rPr>
              <a:t>Recommendation Pool</a:t>
            </a:r>
            <a:endParaRPr sz="900">
              <a:latin typeface="Saira"/>
              <a:ea typeface="Saira"/>
              <a:cs typeface="Saira"/>
              <a:sym typeface="Saira"/>
            </a:endParaRPr>
          </a:p>
        </p:txBody>
      </p:sp>
      <p:sp>
        <p:nvSpPr>
          <p:cNvPr id="238" name="Google Shape;238;p32"/>
          <p:cNvSpPr/>
          <p:nvPr/>
        </p:nvSpPr>
        <p:spPr>
          <a:xfrm>
            <a:off x="2079450" y="1097050"/>
            <a:ext cx="13836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Saira"/>
                <a:ea typeface="Saira"/>
                <a:cs typeface="Saira"/>
                <a:sym typeface="Saira"/>
              </a:rPr>
              <a:t>Feature Engineering</a:t>
            </a:r>
            <a:endParaRPr i="1" sz="900">
              <a:latin typeface="Saira"/>
              <a:ea typeface="Saira"/>
              <a:cs typeface="Saira"/>
              <a:sym typeface="Saira"/>
            </a:endParaRPr>
          </a:p>
        </p:txBody>
      </p:sp>
      <p:sp>
        <p:nvSpPr>
          <p:cNvPr id="239" name="Google Shape;239;p32"/>
          <p:cNvSpPr/>
          <p:nvPr/>
        </p:nvSpPr>
        <p:spPr>
          <a:xfrm>
            <a:off x="3665625" y="1114025"/>
            <a:ext cx="13836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Saira"/>
                <a:ea typeface="Saira"/>
                <a:cs typeface="Saira"/>
                <a:sym typeface="Saira"/>
              </a:rPr>
              <a:t>Genre Classification</a:t>
            </a:r>
            <a:endParaRPr i="1" sz="900">
              <a:latin typeface="Saira"/>
              <a:ea typeface="Saira"/>
              <a:cs typeface="Saira"/>
              <a:sym typeface="Saira"/>
            </a:endParaRPr>
          </a:p>
          <a:p>
            <a:pPr indent="0" lvl="0" marL="0" rtl="0" algn="ctr">
              <a:spcBef>
                <a:spcPts val="0"/>
              </a:spcBef>
              <a:spcAft>
                <a:spcPts val="0"/>
              </a:spcAft>
              <a:buNone/>
            </a:pPr>
            <a:r>
              <a:rPr i="1" lang="en" sz="900">
                <a:latin typeface="Saira"/>
                <a:ea typeface="Saira"/>
                <a:cs typeface="Saira"/>
                <a:sym typeface="Saira"/>
              </a:rPr>
              <a:t>Model Training</a:t>
            </a:r>
            <a:endParaRPr i="1" sz="900">
              <a:latin typeface="Saira"/>
              <a:ea typeface="Saira"/>
              <a:cs typeface="Saira"/>
              <a:sym typeface="Saira"/>
            </a:endParaRPr>
          </a:p>
          <a:p>
            <a:pPr indent="0" lvl="0" marL="0" rtl="0" algn="ctr">
              <a:spcBef>
                <a:spcPts val="0"/>
              </a:spcBef>
              <a:spcAft>
                <a:spcPts val="0"/>
              </a:spcAft>
              <a:buNone/>
            </a:pPr>
            <a:r>
              <a:t/>
            </a:r>
            <a:endParaRPr i="1" sz="600">
              <a:latin typeface="Saira"/>
              <a:ea typeface="Saira"/>
              <a:cs typeface="Saira"/>
              <a:sym typeface="Saira"/>
            </a:endParaRPr>
          </a:p>
        </p:txBody>
      </p:sp>
      <p:sp>
        <p:nvSpPr>
          <p:cNvPr id="240" name="Google Shape;240;p32"/>
          <p:cNvSpPr/>
          <p:nvPr/>
        </p:nvSpPr>
        <p:spPr>
          <a:xfrm>
            <a:off x="5251800" y="1017700"/>
            <a:ext cx="1383600" cy="5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Saira"/>
                <a:ea typeface="Saira"/>
                <a:cs typeface="Saira"/>
                <a:sym typeface="Saira"/>
              </a:rPr>
              <a:t>Model Selection</a:t>
            </a:r>
            <a:endParaRPr i="1" sz="900">
              <a:latin typeface="Saira"/>
              <a:ea typeface="Saira"/>
              <a:cs typeface="Saira"/>
              <a:sym typeface="Saira"/>
            </a:endParaRPr>
          </a:p>
        </p:txBody>
      </p:sp>
      <p:sp>
        <p:nvSpPr>
          <p:cNvPr id="241" name="Google Shape;241;p32"/>
          <p:cNvSpPr/>
          <p:nvPr/>
        </p:nvSpPr>
        <p:spPr>
          <a:xfrm>
            <a:off x="7350950" y="2676450"/>
            <a:ext cx="1173000" cy="711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nvSpPr>
        <p:spPr>
          <a:xfrm>
            <a:off x="7350950" y="2822175"/>
            <a:ext cx="117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Saira"/>
                <a:ea typeface="Saira"/>
                <a:cs typeface="Saira"/>
                <a:sym typeface="Saira"/>
              </a:rPr>
              <a:t>Genre tag per track</a:t>
            </a:r>
            <a:endParaRPr sz="1100">
              <a:latin typeface="Saira"/>
              <a:ea typeface="Saira"/>
              <a:cs typeface="Saira"/>
              <a:sym typeface="Saira"/>
            </a:endParaRPr>
          </a:p>
        </p:txBody>
      </p:sp>
      <p:sp>
        <p:nvSpPr>
          <p:cNvPr id="243" name="Google Shape;243;p32"/>
          <p:cNvSpPr/>
          <p:nvPr/>
        </p:nvSpPr>
        <p:spPr>
          <a:xfrm>
            <a:off x="2230847" y="1754275"/>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Scaling</a:t>
            </a:r>
            <a:endParaRPr sz="900">
              <a:solidFill>
                <a:schemeClr val="dk1"/>
              </a:solidFill>
              <a:latin typeface="Saira"/>
              <a:ea typeface="Saira"/>
              <a:cs typeface="Saira"/>
              <a:sym typeface="Saira"/>
            </a:endParaRPr>
          </a:p>
        </p:txBody>
      </p:sp>
      <p:sp>
        <p:nvSpPr>
          <p:cNvPr id="244" name="Google Shape;244;p32"/>
          <p:cNvSpPr/>
          <p:nvPr/>
        </p:nvSpPr>
        <p:spPr>
          <a:xfrm>
            <a:off x="2230847" y="2362200"/>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Genre Label Encoding</a:t>
            </a:r>
            <a:endParaRPr sz="900">
              <a:solidFill>
                <a:schemeClr val="dk1"/>
              </a:solidFill>
              <a:latin typeface="Saira"/>
              <a:ea typeface="Saira"/>
              <a:cs typeface="Saira"/>
              <a:sym typeface="Saira"/>
            </a:endParaRPr>
          </a:p>
        </p:txBody>
      </p:sp>
      <p:sp>
        <p:nvSpPr>
          <p:cNvPr id="245" name="Google Shape;245;p32"/>
          <p:cNvSpPr/>
          <p:nvPr/>
        </p:nvSpPr>
        <p:spPr>
          <a:xfrm>
            <a:off x="3815022" y="2135275"/>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KNN</a:t>
            </a:r>
            <a:endParaRPr sz="900">
              <a:solidFill>
                <a:schemeClr val="dk1"/>
              </a:solidFill>
              <a:latin typeface="Saira"/>
              <a:ea typeface="Saira"/>
              <a:cs typeface="Saira"/>
              <a:sym typeface="Saira"/>
            </a:endParaRPr>
          </a:p>
        </p:txBody>
      </p:sp>
      <p:sp>
        <p:nvSpPr>
          <p:cNvPr id="246" name="Google Shape;246;p32"/>
          <p:cNvSpPr/>
          <p:nvPr/>
        </p:nvSpPr>
        <p:spPr>
          <a:xfrm>
            <a:off x="3815022" y="2667000"/>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SVM</a:t>
            </a:r>
            <a:endParaRPr sz="900">
              <a:solidFill>
                <a:schemeClr val="dk1"/>
              </a:solidFill>
              <a:latin typeface="Saira"/>
              <a:ea typeface="Saira"/>
              <a:cs typeface="Saira"/>
              <a:sym typeface="Saira"/>
            </a:endParaRPr>
          </a:p>
        </p:txBody>
      </p:sp>
      <p:sp>
        <p:nvSpPr>
          <p:cNvPr id="247" name="Google Shape;247;p32"/>
          <p:cNvSpPr/>
          <p:nvPr/>
        </p:nvSpPr>
        <p:spPr>
          <a:xfrm>
            <a:off x="5401197" y="3256650"/>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Saira"/>
                <a:ea typeface="Saira"/>
                <a:cs typeface="Saira"/>
                <a:sym typeface="Saira"/>
              </a:rPr>
              <a:t>Best Model</a:t>
            </a:r>
            <a:endParaRPr b="1" sz="900">
              <a:solidFill>
                <a:schemeClr val="dk1"/>
              </a:solidFill>
              <a:latin typeface="Saira"/>
              <a:ea typeface="Saira"/>
              <a:cs typeface="Saira"/>
              <a:sym typeface="Saira"/>
            </a:endParaRPr>
          </a:p>
        </p:txBody>
      </p:sp>
      <p:sp>
        <p:nvSpPr>
          <p:cNvPr id="248" name="Google Shape;248;p32"/>
          <p:cNvSpPr/>
          <p:nvPr/>
        </p:nvSpPr>
        <p:spPr>
          <a:xfrm>
            <a:off x="5460100" y="2383825"/>
            <a:ext cx="985500" cy="4227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txBox="1"/>
          <p:nvPr/>
        </p:nvSpPr>
        <p:spPr>
          <a:xfrm>
            <a:off x="5441600" y="2433625"/>
            <a:ext cx="985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Saira"/>
                <a:ea typeface="Saira"/>
                <a:cs typeface="Saira"/>
                <a:sym typeface="Saira"/>
              </a:rPr>
              <a:t>Model metrics</a:t>
            </a:r>
            <a:endParaRPr sz="900">
              <a:latin typeface="Saira"/>
              <a:ea typeface="Saira"/>
              <a:cs typeface="Saira"/>
              <a:sym typeface="Saira"/>
            </a:endParaRPr>
          </a:p>
        </p:txBody>
      </p:sp>
      <p:sp>
        <p:nvSpPr>
          <p:cNvPr id="250" name="Google Shape;250;p32"/>
          <p:cNvSpPr/>
          <p:nvPr/>
        </p:nvSpPr>
        <p:spPr>
          <a:xfrm>
            <a:off x="453175" y="1086350"/>
            <a:ext cx="13836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Saira"/>
                <a:ea typeface="Saira"/>
                <a:cs typeface="Saira"/>
                <a:sym typeface="Saira"/>
              </a:rPr>
              <a:t>INPUT</a:t>
            </a:r>
            <a:endParaRPr b="1" sz="1100">
              <a:latin typeface="Saira"/>
              <a:ea typeface="Saira"/>
              <a:cs typeface="Saira"/>
              <a:sym typeface="Saira"/>
            </a:endParaRPr>
          </a:p>
        </p:txBody>
      </p:sp>
      <p:sp>
        <p:nvSpPr>
          <p:cNvPr id="251" name="Google Shape;251;p32"/>
          <p:cNvSpPr/>
          <p:nvPr/>
        </p:nvSpPr>
        <p:spPr>
          <a:xfrm>
            <a:off x="7216550" y="1086350"/>
            <a:ext cx="13836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Saira"/>
                <a:ea typeface="Saira"/>
                <a:cs typeface="Saira"/>
                <a:sym typeface="Saira"/>
              </a:rPr>
              <a:t>OUTPUT</a:t>
            </a:r>
            <a:endParaRPr b="1" sz="1100">
              <a:latin typeface="Saira"/>
              <a:ea typeface="Saira"/>
              <a:cs typeface="Saira"/>
              <a:sym typeface="Saira"/>
            </a:endParaRPr>
          </a:p>
        </p:txBody>
      </p:sp>
      <p:sp>
        <p:nvSpPr>
          <p:cNvPr id="252" name="Google Shape;252;p32"/>
          <p:cNvSpPr/>
          <p:nvPr/>
        </p:nvSpPr>
        <p:spPr>
          <a:xfrm>
            <a:off x="2228847" y="3261375"/>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Scaling</a:t>
            </a:r>
            <a:endParaRPr sz="900">
              <a:solidFill>
                <a:schemeClr val="dk1"/>
              </a:solidFill>
              <a:latin typeface="Saira"/>
              <a:ea typeface="Saira"/>
              <a:cs typeface="Saira"/>
              <a:sym typeface="Saira"/>
            </a:endParaRPr>
          </a:p>
        </p:txBody>
      </p:sp>
      <p:cxnSp>
        <p:nvCxnSpPr>
          <p:cNvPr id="253" name="Google Shape;253;p32"/>
          <p:cNvCxnSpPr>
            <a:endCxn id="243" idx="1"/>
          </p:cNvCxnSpPr>
          <p:nvPr/>
        </p:nvCxnSpPr>
        <p:spPr>
          <a:xfrm flipH="1" rot="10800000">
            <a:off x="1692347" y="1898875"/>
            <a:ext cx="538500" cy="1224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254" name="Google Shape;254;p32"/>
          <p:cNvCxnSpPr>
            <a:stCxn id="243" idx="2"/>
            <a:endCxn id="244" idx="0"/>
          </p:cNvCxnSpPr>
          <p:nvPr/>
        </p:nvCxnSpPr>
        <p:spPr>
          <a:xfrm>
            <a:off x="2773247" y="2043475"/>
            <a:ext cx="0" cy="3186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2"/>
          <p:cNvCxnSpPr>
            <a:stCxn id="244" idx="3"/>
            <a:endCxn id="245" idx="1"/>
          </p:cNvCxnSpPr>
          <p:nvPr/>
        </p:nvCxnSpPr>
        <p:spPr>
          <a:xfrm flipH="1" rot="10800000">
            <a:off x="3315647" y="2280000"/>
            <a:ext cx="499500" cy="2268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256" name="Google Shape;256;p32"/>
          <p:cNvCxnSpPr>
            <a:stCxn id="244" idx="3"/>
            <a:endCxn id="246" idx="1"/>
          </p:cNvCxnSpPr>
          <p:nvPr/>
        </p:nvCxnSpPr>
        <p:spPr>
          <a:xfrm>
            <a:off x="3315647" y="2506800"/>
            <a:ext cx="499500" cy="304800"/>
          </a:xfrm>
          <a:prstGeom prst="bentConnector3">
            <a:avLst>
              <a:gd fmla="val 49987" name="adj1"/>
            </a:avLst>
          </a:prstGeom>
          <a:noFill/>
          <a:ln cap="flat" cmpd="sng" w="9525">
            <a:solidFill>
              <a:schemeClr val="dk2"/>
            </a:solidFill>
            <a:prstDash val="solid"/>
            <a:round/>
            <a:headEnd len="med" w="med" type="none"/>
            <a:tailEnd len="med" w="med" type="triangle"/>
          </a:ln>
        </p:spPr>
      </p:cxnSp>
      <p:cxnSp>
        <p:nvCxnSpPr>
          <p:cNvPr id="257" name="Google Shape;257;p32"/>
          <p:cNvCxnSpPr>
            <a:endCxn id="249" idx="1"/>
          </p:cNvCxnSpPr>
          <p:nvPr/>
        </p:nvCxnSpPr>
        <p:spPr>
          <a:xfrm>
            <a:off x="4890800" y="2281975"/>
            <a:ext cx="550800" cy="313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58" name="Google Shape;258;p32"/>
          <p:cNvCxnSpPr>
            <a:stCxn id="246" idx="3"/>
            <a:endCxn id="249" idx="1"/>
          </p:cNvCxnSpPr>
          <p:nvPr/>
        </p:nvCxnSpPr>
        <p:spPr>
          <a:xfrm flipH="1" rot="10800000">
            <a:off x="4899822" y="2595300"/>
            <a:ext cx="541800" cy="2163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259" name="Google Shape;259;p32"/>
          <p:cNvCxnSpPr>
            <a:endCxn id="247" idx="0"/>
          </p:cNvCxnSpPr>
          <p:nvPr/>
        </p:nvCxnSpPr>
        <p:spPr>
          <a:xfrm>
            <a:off x="5943597" y="2813250"/>
            <a:ext cx="0" cy="4434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32"/>
          <p:cNvCxnSpPr>
            <a:stCxn id="247" idx="3"/>
            <a:endCxn id="242" idx="1"/>
          </p:cNvCxnSpPr>
          <p:nvPr/>
        </p:nvCxnSpPr>
        <p:spPr>
          <a:xfrm flipH="1" rot="10800000">
            <a:off x="6485997" y="3083850"/>
            <a:ext cx="864900" cy="3174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261" name="Google Shape;261;p32"/>
          <p:cNvCxnSpPr>
            <a:stCxn id="237" idx="3"/>
            <a:endCxn id="252" idx="1"/>
          </p:cNvCxnSpPr>
          <p:nvPr/>
        </p:nvCxnSpPr>
        <p:spPr>
          <a:xfrm>
            <a:off x="1793300" y="3353575"/>
            <a:ext cx="435600" cy="525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262" name="Google Shape;262;p32"/>
          <p:cNvCxnSpPr>
            <a:stCxn id="252" idx="3"/>
            <a:endCxn id="247" idx="1"/>
          </p:cNvCxnSpPr>
          <p:nvPr/>
        </p:nvCxnSpPr>
        <p:spPr>
          <a:xfrm flipH="1" rot="10800000">
            <a:off x="3313647" y="3401175"/>
            <a:ext cx="2087700" cy="48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263" name="Google Shape;263;p32"/>
          <p:cNvSpPr/>
          <p:nvPr/>
        </p:nvSpPr>
        <p:spPr>
          <a:xfrm>
            <a:off x="5410447" y="4008913"/>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Saira"/>
                <a:ea typeface="Saira"/>
                <a:cs typeface="Saira"/>
                <a:sym typeface="Saira"/>
              </a:rPr>
              <a:t>Recommender engine</a:t>
            </a:r>
            <a:endParaRPr b="1" sz="900">
              <a:solidFill>
                <a:schemeClr val="dk1"/>
              </a:solidFill>
              <a:latin typeface="Saira"/>
              <a:ea typeface="Saira"/>
              <a:cs typeface="Saira"/>
              <a:sym typeface="Saira"/>
            </a:endParaRPr>
          </a:p>
        </p:txBody>
      </p:sp>
      <p:sp>
        <p:nvSpPr>
          <p:cNvPr id="264" name="Google Shape;264;p32"/>
          <p:cNvSpPr/>
          <p:nvPr/>
        </p:nvSpPr>
        <p:spPr>
          <a:xfrm>
            <a:off x="558475" y="3927250"/>
            <a:ext cx="1173000" cy="711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txBox="1"/>
          <p:nvPr/>
        </p:nvSpPr>
        <p:spPr>
          <a:xfrm>
            <a:off x="558475" y="4097800"/>
            <a:ext cx="117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Saira"/>
                <a:ea typeface="Saira"/>
                <a:cs typeface="Saira"/>
                <a:sym typeface="Saira"/>
              </a:rPr>
              <a:t>Representative</a:t>
            </a:r>
            <a:r>
              <a:rPr lang="en" sz="1100">
                <a:latin typeface="Saira"/>
                <a:ea typeface="Saira"/>
                <a:cs typeface="Saira"/>
                <a:sym typeface="Saira"/>
              </a:rPr>
              <a:t> Track</a:t>
            </a:r>
            <a:endParaRPr sz="1100">
              <a:latin typeface="Saira"/>
              <a:ea typeface="Saira"/>
              <a:cs typeface="Saira"/>
              <a:sym typeface="Saira"/>
            </a:endParaRPr>
          </a:p>
        </p:txBody>
      </p:sp>
      <p:sp>
        <p:nvSpPr>
          <p:cNvPr id="266" name="Google Shape;266;p32"/>
          <p:cNvSpPr/>
          <p:nvPr/>
        </p:nvSpPr>
        <p:spPr>
          <a:xfrm>
            <a:off x="2247172" y="4160550"/>
            <a:ext cx="1084800" cy="2892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aira"/>
                <a:ea typeface="Saira"/>
                <a:cs typeface="Saira"/>
                <a:sym typeface="Saira"/>
              </a:rPr>
              <a:t>Scaling</a:t>
            </a:r>
            <a:endParaRPr sz="900">
              <a:solidFill>
                <a:schemeClr val="dk1"/>
              </a:solidFill>
              <a:latin typeface="Saira"/>
              <a:ea typeface="Saira"/>
              <a:cs typeface="Saira"/>
              <a:sym typeface="Saira"/>
            </a:endParaRPr>
          </a:p>
        </p:txBody>
      </p:sp>
      <p:cxnSp>
        <p:nvCxnSpPr>
          <p:cNvPr id="267" name="Google Shape;267;p32"/>
          <p:cNvCxnSpPr>
            <a:endCxn id="266" idx="1"/>
          </p:cNvCxnSpPr>
          <p:nvPr/>
        </p:nvCxnSpPr>
        <p:spPr>
          <a:xfrm>
            <a:off x="1731472" y="4304550"/>
            <a:ext cx="5157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68" name="Google Shape;268;p32"/>
          <p:cNvCxnSpPr>
            <a:stCxn id="266" idx="3"/>
            <a:endCxn id="263" idx="1"/>
          </p:cNvCxnSpPr>
          <p:nvPr/>
        </p:nvCxnSpPr>
        <p:spPr>
          <a:xfrm flipH="1" rot="10800000">
            <a:off x="3331972" y="4153650"/>
            <a:ext cx="2078400" cy="151500"/>
          </a:xfrm>
          <a:prstGeom prst="bentConnector3">
            <a:avLst>
              <a:gd fmla="val 50002" name="adj1"/>
            </a:avLst>
          </a:prstGeom>
          <a:noFill/>
          <a:ln cap="flat" cmpd="sng" w="9525">
            <a:solidFill>
              <a:schemeClr val="dk2"/>
            </a:solidFill>
            <a:prstDash val="solid"/>
            <a:round/>
            <a:headEnd len="med" w="med" type="none"/>
            <a:tailEnd len="med" w="med" type="triangle"/>
          </a:ln>
        </p:spPr>
      </p:cxnSp>
      <p:cxnSp>
        <p:nvCxnSpPr>
          <p:cNvPr id="269" name="Google Shape;269;p32"/>
          <p:cNvCxnSpPr>
            <a:stCxn id="242" idx="2"/>
            <a:endCxn id="263" idx="0"/>
          </p:cNvCxnSpPr>
          <p:nvPr/>
        </p:nvCxnSpPr>
        <p:spPr>
          <a:xfrm rot="5400000">
            <a:off x="6613400" y="2684925"/>
            <a:ext cx="663600" cy="1984500"/>
          </a:xfrm>
          <a:prstGeom prst="bentConnector3">
            <a:avLst>
              <a:gd fmla="val 63140" name="adj1"/>
            </a:avLst>
          </a:prstGeom>
          <a:noFill/>
          <a:ln cap="flat" cmpd="sng" w="9525">
            <a:solidFill>
              <a:schemeClr val="dk2"/>
            </a:solidFill>
            <a:prstDash val="solid"/>
            <a:round/>
            <a:headEnd len="med" w="med" type="none"/>
            <a:tailEnd len="med" w="med" type="triangle"/>
          </a:ln>
        </p:spPr>
      </p:cxnSp>
      <p:sp>
        <p:nvSpPr>
          <p:cNvPr id="270" name="Google Shape;270;p32"/>
          <p:cNvSpPr/>
          <p:nvPr/>
        </p:nvSpPr>
        <p:spPr>
          <a:xfrm>
            <a:off x="7350950" y="4097800"/>
            <a:ext cx="1173000" cy="7119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txBox="1"/>
          <p:nvPr/>
        </p:nvSpPr>
        <p:spPr>
          <a:xfrm>
            <a:off x="7350950" y="4167325"/>
            <a:ext cx="1173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Saira"/>
                <a:ea typeface="Saira"/>
                <a:cs typeface="Saira"/>
                <a:sym typeface="Saira"/>
              </a:rPr>
              <a:t>Recommended tracks and artists</a:t>
            </a:r>
            <a:endParaRPr sz="1100">
              <a:latin typeface="Saira"/>
              <a:ea typeface="Saira"/>
              <a:cs typeface="Saira"/>
              <a:sym typeface="Saira"/>
            </a:endParaRPr>
          </a:p>
        </p:txBody>
      </p:sp>
      <p:cxnSp>
        <p:nvCxnSpPr>
          <p:cNvPr id="272" name="Google Shape;272;p32"/>
          <p:cNvCxnSpPr>
            <a:endCxn id="271" idx="1"/>
          </p:cNvCxnSpPr>
          <p:nvPr/>
        </p:nvCxnSpPr>
        <p:spPr>
          <a:xfrm>
            <a:off x="5920850" y="4321075"/>
            <a:ext cx="1430100" cy="1926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64" name="Shape 64"/>
        <p:cNvGrpSpPr/>
        <p:nvPr/>
      </p:nvGrpSpPr>
      <p:grpSpPr>
        <a:xfrm>
          <a:off x="0" y="0"/>
          <a:ext cx="0" cy="0"/>
          <a:chOff x="0" y="0"/>
          <a:chExt cx="0" cy="0"/>
        </a:xfrm>
      </p:grpSpPr>
      <p:sp>
        <p:nvSpPr>
          <p:cNvPr id="65" name="Google Shape;65;p15"/>
          <p:cNvSpPr txBox="1"/>
          <p:nvPr>
            <p:ph idx="1" type="body"/>
          </p:nvPr>
        </p:nvSpPr>
        <p:spPr>
          <a:xfrm>
            <a:off x="3946325" y="670077"/>
            <a:ext cx="4822800" cy="18450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Clr>
                <a:schemeClr val="dk1"/>
              </a:buClr>
              <a:buSzPct val="100000"/>
              <a:buFont typeface="Montserrat"/>
              <a:buChar char="●"/>
            </a:pPr>
            <a:r>
              <a:rPr lang="en">
                <a:solidFill>
                  <a:schemeClr val="dk1"/>
                </a:solidFill>
                <a:latin typeface="Montserrat"/>
                <a:ea typeface="Montserrat"/>
                <a:cs typeface="Montserrat"/>
                <a:sym typeface="Montserrat"/>
              </a:rPr>
              <a:t>Filipino indie pop rock band that became active on 2014</a:t>
            </a:r>
            <a:endParaRPr>
              <a:solidFill>
                <a:schemeClr val="dk1"/>
              </a:solidFill>
              <a:latin typeface="Montserrat"/>
              <a:ea typeface="Montserrat"/>
              <a:cs typeface="Montserrat"/>
              <a:sym typeface="Montserrat"/>
            </a:endParaRPr>
          </a:p>
          <a:p>
            <a:pPr indent="-317182" lvl="0" marL="457200" rtl="0" algn="l">
              <a:spcBef>
                <a:spcPts val="0"/>
              </a:spcBef>
              <a:spcAft>
                <a:spcPts val="0"/>
              </a:spcAft>
              <a:buClr>
                <a:schemeClr val="dk1"/>
              </a:buClr>
              <a:buSzPct val="100000"/>
              <a:buFont typeface="Montserrat"/>
              <a:buChar char="●"/>
            </a:pPr>
            <a:r>
              <a:rPr lang="en">
                <a:solidFill>
                  <a:schemeClr val="dk1"/>
                </a:solidFill>
                <a:latin typeface="Montserrat"/>
                <a:ea typeface="Montserrat"/>
                <a:cs typeface="Montserrat"/>
                <a:sym typeface="Montserrat"/>
              </a:rPr>
              <a:t>Became a five piece band after their first album </a:t>
            </a:r>
            <a:r>
              <a:rPr i="1" lang="en">
                <a:solidFill>
                  <a:schemeClr val="dk1"/>
                </a:solidFill>
                <a:latin typeface="Montserrat"/>
                <a:ea typeface="Montserrat"/>
                <a:cs typeface="Montserrat"/>
                <a:sym typeface="Montserrat"/>
              </a:rPr>
              <a:t>I Belong to the Zoo</a:t>
            </a:r>
            <a:endParaRPr i="1">
              <a:solidFill>
                <a:schemeClr val="dk1"/>
              </a:solidFill>
              <a:latin typeface="Montserrat"/>
              <a:ea typeface="Montserrat"/>
              <a:cs typeface="Montserrat"/>
              <a:sym typeface="Montserrat"/>
            </a:endParaRPr>
          </a:p>
          <a:p>
            <a:pPr indent="-317182" lvl="0" marL="457200" rtl="0" algn="l">
              <a:spcBef>
                <a:spcPts val="0"/>
              </a:spcBef>
              <a:spcAft>
                <a:spcPts val="0"/>
              </a:spcAft>
              <a:buClr>
                <a:schemeClr val="dk1"/>
              </a:buClr>
              <a:buSzPct val="100000"/>
              <a:buFont typeface="Montserrat"/>
              <a:buChar char="●"/>
            </a:pPr>
            <a:r>
              <a:rPr lang="en">
                <a:solidFill>
                  <a:schemeClr val="dk1"/>
                </a:solidFill>
                <a:latin typeface="Montserrat"/>
                <a:ea typeface="Montserrat"/>
                <a:cs typeface="Montserrat"/>
                <a:sym typeface="Montserrat"/>
              </a:rPr>
              <a:t>Became popular, mainly because of their hits </a:t>
            </a:r>
            <a:r>
              <a:rPr i="1" lang="en">
                <a:solidFill>
                  <a:schemeClr val="dk1"/>
                </a:solidFill>
                <a:latin typeface="Montserrat"/>
                <a:ea typeface="Montserrat"/>
                <a:cs typeface="Montserrat"/>
                <a:sym typeface="Montserrat"/>
              </a:rPr>
              <a:t>Sana</a:t>
            </a:r>
            <a:r>
              <a:rPr lang="en">
                <a:solidFill>
                  <a:schemeClr val="dk1"/>
                </a:solidFill>
                <a:latin typeface="Montserrat"/>
                <a:ea typeface="Montserrat"/>
                <a:cs typeface="Montserrat"/>
                <a:sym typeface="Montserrat"/>
              </a:rPr>
              <a:t> on June 2018 and </a:t>
            </a:r>
            <a:r>
              <a:rPr i="1" lang="en">
                <a:solidFill>
                  <a:schemeClr val="dk1"/>
                </a:solidFill>
                <a:latin typeface="Montserrat"/>
                <a:ea typeface="Montserrat"/>
                <a:cs typeface="Montserrat"/>
                <a:sym typeface="Montserrat"/>
              </a:rPr>
              <a:t>Balang Araw </a:t>
            </a:r>
            <a:r>
              <a:rPr lang="en">
                <a:solidFill>
                  <a:schemeClr val="dk1"/>
                </a:solidFill>
                <a:latin typeface="Montserrat"/>
                <a:ea typeface="Montserrat"/>
                <a:cs typeface="Montserrat"/>
                <a:sym typeface="Montserrat"/>
              </a:rPr>
              <a:t>on October 2018 (4th Wish 107.5 Music Awards)</a:t>
            </a:r>
            <a:endParaRPr>
              <a:solidFill>
                <a:schemeClr val="dk1"/>
              </a:solidFill>
              <a:latin typeface="Montserrat"/>
              <a:ea typeface="Montserrat"/>
              <a:cs typeface="Montserrat"/>
              <a:sym typeface="Montserrat"/>
            </a:endParaRPr>
          </a:p>
        </p:txBody>
      </p:sp>
      <p:pic>
        <p:nvPicPr>
          <p:cNvPr id="66" name="Google Shape;66;p15"/>
          <p:cNvPicPr preferRelativeResize="0"/>
          <p:nvPr/>
        </p:nvPicPr>
        <p:blipFill>
          <a:blip r:embed="rId3">
            <a:alphaModFix/>
          </a:blip>
          <a:stretch>
            <a:fillRect/>
          </a:stretch>
        </p:blipFill>
        <p:spPr>
          <a:xfrm>
            <a:off x="1566550" y="2670500"/>
            <a:ext cx="5896748" cy="2181774"/>
          </a:xfrm>
          <a:prstGeom prst="rect">
            <a:avLst/>
          </a:prstGeom>
          <a:noFill/>
          <a:ln>
            <a:noFill/>
          </a:ln>
        </p:spPr>
      </p:pic>
      <p:sp>
        <p:nvSpPr>
          <p:cNvPr id="67" name="Google Shape;67;p15"/>
          <p:cNvSpPr txBox="1"/>
          <p:nvPr>
            <p:ph idx="4294967295" type="ctrTitle"/>
          </p:nvPr>
        </p:nvSpPr>
        <p:spPr>
          <a:xfrm>
            <a:off x="325425" y="868750"/>
            <a:ext cx="3353100" cy="164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500">
                <a:latin typeface="Playfair Display Medium"/>
                <a:ea typeface="Playfair Display Medium"/>
                <a:cs typeface="Playfair Display Medium"/>
                <a:sym typeface="Playfair Display Medium"/>
              </a:rPr>
              <a:t>I BELONG TO THE ZOO</a:t>
            </a:r>
            <a:endParaRPr sz="3500">
              <a:latin typeface="Playfair Display Medium"/>
              <a:ea typeface="Playfair Display Medium"/>
              <a:cs typeface="Playfair Display Medium"/>
              <a:sym typeface="Playfair Displ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2EFDC"/>
        </a:solidFill>
      </p:bgPr>
    </p:bg>
    <p:spTree>
      <p:nvGrpSpPr>
        <p:cNvPr id="276" name="Shape 276"/>
        <p:cNvGrpSpPr/>
        <p:nvPr/>
      </p:nvGrpSpPr>
      <p:grpSpPr>
        <a:xfrm>
          <a:off x="0" y="0"/>
          <a:ext cx="0" cy="0"/>
          <a:chOff x="0" y="0"/>
          <a:chExt cx="0" cy="0"/>
        </a:xfrm>
      </p:grpSpPr>
      <p:sp>
        <p:nvSpPr>
          <p:cNvPr id="277" name="Google Shape;277;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Build a genre classification model </a:t>
            </a:r>
            <a:endParaRPr sz="2520"/>
          </a:p>
        </p:txBody>
      </p:sp>
      <p:sp>
        <p:nvSpPr>
          <p:cNvPr id="278" name="Google Shape;278;p33"/>
          <p:cNvSpPr txBox="1"/>
          <p:nvPr/>
        </p:nvSpPr>
        <p:spPr>
          <a:xfrm>
            <a:off x="362975" y="712925"/>
            <a:ext cx="4471200" cy="43407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Tested Models</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Genre</a:t>
            </a:r>
            <a:r>
              <a:rPr lang="en" sz="1500">
                <a:solidFill>
                  <a:schemeClr val="dk1"/>
                </a:solidFill>
                <a:latin typeface="Montserrat"/>
                <a:ea typeface="Montserrat"/>
                <a:cs typeface="Montserrat"/>
                <a:sym typeface="Montserrat"/>
              </a:rPr>
              <a:t>: OPM Dance, OPM Acoustic, OPM Jazz, OPM Rock]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Features</a:t>
            </a:r>
            <a:r>
              <a:rPr lang="en" sz="1500">
                <a:solidFill>
                  <a:schemeClr val="dk1"/>
                </a:solidFill>
                <a:latin typeface="Montserrat"/>
                <a:ea typeface="Montserrat"/>
                <a:cs typeface="Montserrat"/>
                <a:sym typeface="Montserrat"/>
              </a:rPr>
              <a:t>: danceability, energy, acousticness, valence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Best model</a:t>
            </a:r>
            <a:r>
              <a:rPr lang="en" sz="1500">
                <a:solidFill>
                  <a:schemeClr val="dk1"/>
                </a:solidFill>
                <a:latin typeface="Montserrat"/>
                <a:ea typeface="Montserrat"/>
                <a:cs typeface="Montserrat"/>
                <a:sym typeface="Montserrat"/>
              </a:rPr>
              <a:t>: SVM (radial, C=10, gamma=1) accuracy: 68%</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Genre</a:t>
            </a:r>
            <a:r>
              <a:rPr lang="en" sz="1500">
                <a:solidFill>
                  <a:schemeClr val="dk1"/>
                </a:solidFill>
                <a:latin typeface="Montserrat"/>
                <a:ea typeface="Montserrat"/>
                <a:cs typeface="Montserrat"/>
                <a:sym typeface="Montserrat"/>
              </a:rPr>
              <a:t>: OPM Acoustic, OPM Indie, OPM Rock, OPM Reggae, OPM Rap</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Features</a:t>
            </a:r>
            <a:r>
              <a:rPr lang="en" sz="1500">
                <a:solidFill>
                  <a:schemeClr val="dk1"/>
                </a:solidFill>
                <a:latin typeface="Montserrat"/>
                <a:ea typeface="Montserrat"/>
                <a:cs typeface="Montserrat"/>
                <a:sym typeface="Montserrat"/>
              </a:rPr>
              <a:t>: danceability, energy, acousticness, valence, speechiness</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Best Model</a:t>
            </a:r>
            <a:r>
              <a:rPr lang="en" sz="1500">
                <a:solidFill>
                  <a:schemeClr val="dk1"/>
                </a:solidFill>
                <a:latin typeface="Montserrat"/>
                <a:ea typeface="Montserrat"/>
                <a:cs typeface="Montserrat"/>
                <a:sym typeface="Montserrat"/>
              </a:rPr>
              <a:t>: SVM (polynomial kernel, C=1000, gamma=1)</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500">
                <a:solidFill>
                  <a:schemeClr val="dk1"/>
                </a:solidFill>
                <a:latin typeface="Montserrat"/>
                <a:ea typeface="Montserrat"/>
                <a:cs typeface="Montserrat"/>
                <a:sym typeface="Montserrat"/>
              </a:rPr>
              <a:t>Accuracy: 55%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p:txBody>
      </p:sp>
      <p:sp>
        <p:nvSpPr>
          <p:cNvPr id="279" name="Google Shape;279;p33"/>
          <p:cNvSpPr txBox="1"/>
          <p:nvPr/>
        </p:nvSpPr>
        <p:spPr>
          <a:xfrm>
            <a:off x="4940225" y="905350"/>
            <a:ext cx="38445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Genre</a:t>
            </a:r>
            <a:r>
              <a:rPr lang="en" sz="1500">
                <a:solidFill>
                  <a:schemeClr val="dk1"/>
                </a:solidFill>
                <a:latin typeface="Montserrat"/>
                <a:ea typeface="Montserrat"/>
                <a:cs typeface="Montserrat"/>
                <a:sym typeface="Montserrat"/>
              </a:rPr>
              <a:t>: OPM Dance, OPM Acoustic, OPM Jazz, OPM Rock</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Features</a:t>
            </a:r>
            <a:r>
              <a:rPr lang="en" sz="1500">
                <a:solidFill>
                  <a:schemeClr val="dk1"/>
                </a:solidFill>
                <a:latin typeface="Montserrat"/>
                <a:ea typeface="Montserrat"/>
                <a:cs typeface="Montserrat"/>
                <a:sym typeface="Montserrat"/>
              </a:rPr>
              <a:t>: danceability, energy, acousticness, valence</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Best model</a:t>
            </a:r>
            <a:r>
              <a:rPr lang="en" sz="1500">
                <a:solidFill>
                  <a:schemeClr val="dk1"/>
                </a:solidFill>
                <a:latin typeface="Montserrat"/>
                <a:ea typeface="Montserrat"/>
                <a:cs typeface="Montserrat"/>
                <a:sym typeface="Montserrat"/>
              </a:rPr>
              <a:t>: SVM (radial, C=10, gamma=1) accuracy: 68%</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Genre</a:t>
            </a:r>
            <a:r>
              <a:rPr lang="en" sz="1500">
                <a:solidFill>
                  <a:schemeClr val="dk1"/>
                </a:solidFill>
                <a:latin typeface="Montserrat"/>
                <a:ea typeface="Montserrat"/>
                <a:cs typeface="Montserrat"/>
                <a:sym typeface="Montserrat"/>
              </a:rPr>
              <a:t>: OPM Acoustic, OPM Indie, OPM Rock, OPM Reggae, OPM Rap</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Features</a:t>
            </a:r>
            <a:r>
              <a:rPr lang="en" sz="1500">
                <a:solidFill>
                  <a:schemeClr val="dk1"/>
                </a:solidFill>
                <a:latin typeface="Montserrat"/>
                <a:ea typeface="Montserrat"/>
                <a:cs typeface="Montserrat"/>
                <a:sym typeface="Montserrat"/>
              </a:rPr>
              <a:t>: danceability, energy, acousticness, valence, speechiness</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Best Model</a:t>
            </a:r>
            <a:r>
              <a:rPr lang="en" sz="1500">
                <a:solidFill>
                  <a:schemeClr val="dk1"/>
                </a:solidFill>
                <a:latin typeface="Montserrat"/>
                <a:ea typeface="Montserrat"/>
                <a:cs typeface="Montserrat"/>
                <a:sym typeface="Montserrat"/>
              </a:rPr>
              <a:t>: SVM (polynomial kernel, C=1000, gamma=1)</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Accuracy: 55% </a:t>
            </a:r>
            <a:endParaRPr sz="15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283" name="Shape 283"/>
        <p:cNvGrpSpPr/>
        <p:nvPr/>
      </p:nvGrpSpPr>
      <p:grpSpPr>
        <a:xfrm>
          <a:off x="0" y="0"/>
          <a:ext cx="0" cy="0"/>
          <a:chOff x="0" y="0"/>
          <a:chExt cx="0" cy="0"/>
        </a:xfrm>
      </p:grpSpPr>
      <p:sp>
        <p:nvSpPr>
          <p:cNvPr id="284" name="Google Shape;284;p34"/>
          <p:cNvSpPr txBox="1"/>
          <p:nvPr/>
        </p:nvSpPr>
        <p:spPr>
          <a:xfrm>
            <a:off x="337350" y="1565900"/>
            <a:ext cx="8469300" cy="19701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SVM Radial Kernel </a:t>
            </a:r>
            <a:r>
              <a:rPr lang="en" sz="2200">
                <a:solidFill>
                  <a:schemeClr val="dk1"/>
                </a:solidFill>
                <a:latin typeface="Montserrat"/>
                <a:ea typeface="Montserrat"/>
                <a:cs typeface="Montserrat"/>
                <a:sym typeface="Montserrat"/>
              </a:rPr>
              <a:t>was selected as the best model with highest accuracy rate.</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85" name="Google Shape;285;p34"/>
          <p:cNvSpPr txBox="1"/>
          <p:nvPr/>
        </p:nvSpPr>
        <p:spPr>
          <a:xfrm>
            <a:off x="466000" y="1649000"/>
            <a:ext cx="384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Montserrat"/>
              <a:ea typeface="Montserrat"/>
              <a:cs typeface="Montserrat"/>
              <a:sym typeface="Montserrat"/>
            </a:endParaRPr>
          </a:p>
        </p:txBody>
      </p:sp>
      <p:sp>
        <p:nvSpPr>
          <p:cNvPr id="286" name="Google Shape;286;p34"/>
          <p:cNvSpPr/>
          <p:nvPr/>
        </p:nvSpPr>
        <p:spPr>
          <a:xfrm>
            <a:off x="405325" y="2702350"/>
            <a:ext cx="1821300" cy="1986900"/>
          </a:xfrm>
          <a:prstGeom prst="flowChartAlternateProcess">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KNN (K Neighbors = 42)</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sz="2600">
                <a:latin typeface="Montserrat Medium"/>
                <a:ea typeface="Montserrat Medium"/>
                <a:cs typeface="Montserrat Medium"/>
                <a:sym typeface="Montserrat Medium"/>
              </a:rPr>
              <a:t>57%</a:t>
            </a:r>
            <a:endParaRPr sz="2600">
              <a:latin typeface="Montserrat Medium"/>
              <a:ea typeface="Montserrat Medium"/>
              <a:cs typeface="Montserrat Medium"/>
              <a:sym typeface="Montserrat Medium"/>
            </a:endParaRPr>
          </a:p>
        </p:txBody>
      </p:sp>
      <p:sp>
        <p:nvSpPr>
          <p:cNvPr id="287" name="Google Shape;287;p34"/>
          <p:cNvSpPr/>
          <p:nvPr/>
        </p:nvSpPr>
        <p:spPr>
          <a:xfrm>
            <a:off x="2638377" y="2749776"/>
            <a:ext cx="1821300" cy="1986900"/>
          </a:xfrm>
          <a:prstGeom prst="flowChartAlternateProcess">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SVM</a:t>
            </a:r>
            <a:r>
              <a:rPr lang="en">
                <a:latin typeface="Montserrat Medium"/>
                <a:ea typeface="Montserrat Medium"/>
                <a:cs typeface="Montserrat Medium"/>
                <a:sym typeface="Montserrat Medium"/>
              </a:rPr>
              <a:t> (Linear Kernel)</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sz="2600">
                <a:latin typeface="Montserrat Medium"/>
                <a:ea typeface="Montserrat Medium"/>
                <a:cs typeface="Montserrat Medium"/>
                <a:sym typeface="Montserrat Medium"/>
              </a:rPr>
              <a:t>60%</a:t>
            </a:r>
            <a:endParaRPr sz="2600">
              <a:latin typeface="Montserrat Medium"/>
              <a:ea typeface="Montserrat Medium"/>
              <a:cs typeface="Montserrat Medium"/>
              <a:sym typeface="Montserrat Medium"/>
            </a:endParaRPr>
          </a:p>
        </p:txBody>
      </p:sp>
      <p:sp>
        <p:nvSpPr>
          <p:cNvPr id="288" name="Google Shape;288;p34"/>
          <p:cNvSpPr/>
          <p:nvPr/>
        </p:nvSpPr>
        <p:spPr>
          <a:xfrm>
            <a:off x="4871429" y="2749776"/>
            <a:ext cx="1821300" cy="1986900"/>
          </a:xfrm>
          <a:prstGeom prst="flowChartAlternateProcess">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Medium"/>
                <a:ea typeface="Montserrat Medium"/>
                <a:cs typeface="Montserrat Medium"/>
                <a:sym typeface="Montserrat Medium"/>
              </a:rPr>
              <a:t>SVM (Polynomial Kernel)</a:t>
            </a:r>
            <a:endParaRPr>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sz="2600">
                <a:latin typeface="Montserrat Medium"/>
                <a:ea typeface="Montserrat Medium"/>
                <a:cs typeface="Montserrat Medium"/>
                <a:sym typeface="Montserrat Medium"/>
              </a:rPr>
              <a:t>61%</a:t>
            </a:r>
            <a:endParaRPr sz="2600">
              <a:latin typeface="Montserrat Medium"/>
              <a:ea typeface="Montserrat Medium"/>
              <a:cs typeface="Montserrat Medium"/>
              <a:sym typeface="Montserrat Medium"/>
            </a:endParaRPr>
          </a:p>
        </p:txBody>
      </p:sp>
      <p:sp>
        <p:nvSpPr>
          <p:cNvPr id="289" name="Google Shape;289;p34"/>
          <p:cNvSpPr/>
          <p:nvPr/>
        </p:nvSpPr>
        <p:spPr>
          <a:xfrm>
            <a:off x="7104481" y="2749776"/>
            <a:ext cx="1821300" cy="1986900"/>
          </a:xfrm>
          <a:prstGeom prst="flowChartAlternateProcess">
            <a:avLst/>
          </a:prstGeom>
          <a:solidFill>
            <a:schemeClr val="lt2"/>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SVM</a:t>
            </a:r>
            <a:r>
              <a:rPr lang="en">
                <a:latin typeface="Montserrat ExtraBold"/>
                <a:ea typeface="Montserrat ExtraBold"/>
                <a:cs typeface="Montserrat ExtraBold"/>
                <a:sym typeface="Montserrat ExtraBold"/>
              </a:rPr>
              <a:t> (Radial Kernel)</a:t>
            </a:r>
            <a:endParaRPr>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a:latin typeface="Montserrat ExtraBold"/>
              <a:ea typeface="Montserrat ExtraBold"/>
              <a:cs typeface="Montserrat ExtraBold"/>
              <a:sym typeface="Montserrat ExtraBold"/>
            </a:endParaRPr>
          </a:p>
          <a:p>
            <a:pPr indent="0" lvl="0" marL="0" rtl="0" algn="l">
              <a:spcBef>
                <a:spcPts val="0"/>
              </a:spcBef>
              <a:spcAft>
                <a:spcPts val="0"/>
              </a:spcAft>
              <a:buNone/>
            </a:pPr>
            <a:r>
              <a:rPr lang="en" sz="2600">
                <a:latin typeface="Montserrat ExtraBold"/>
                <a:ea typeface="Montserrat ExtraBold"/>
                <a:cs typeface="Montserrat ExtraBold"/>
                <a:sym typeface="Montserrat ExtraBold"/>
              </a:rPr>
              <a:t>63%</a:t>
            </a:r>
            <a:endParaRPr sz="2600">
              <a:latin typeface="Montserrat ExtraBold"/>
              <a:ea typeface="Montserrat ExtraBold"/>
              <a:cs typeface="Montserrat ExtraBold"/>
              <a:sym typeface="Montserrat ExtraBold"/>
            </a:endParaRPr>
          </a:p>
        </p:txBody>
      </p:sp>
      <p:sp>
        <p:nvSpPr>
          <p:cNvPr id="290" name="Google Shape;290;p34"/>
          <p:cNvSpPr txBox="1"/>
          <p:nvPr/>
        </p:nvSpPr>
        <p:spPr>
          <a:xfrm>
            <a:off x="402750" y="309825"/>
            <a:ext cx="8338500" cy="12315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Montserrat"/>
                <a:ea typeface="Montserrat"/>
                <a:cs typeface="Montserrat"/>
                <a:sym typeface="Montserrat"/>
              </a:rPr>
              <a:t>Classified OPM sub-genres: </a:t>
            </a:r>
            <a:r>
              <a:rPr lang="en" sz="1700">
                <a:solidFill>
                  <a:schemeClr val="dk1"/>
                </a:solidFill>
                <a:latin typeface="Montserrat"/>
                <a:ea typeface="Montserrat"/>
                <a:cs typeface="Montserrat"/>
                <a:sym typeface="Montserrat"/>
              </a:rPr>
              <a:t>Rock, Rap, Reggae, Jazz, Dance, Acoustic</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1"/>
                </a:solidFill>
                <a:latin typeface="Montserrat"/>
                <a:ea typeface="Montserrat"/>
                <a:cs typeface="Montserrat"/>
                <a:sym typeface="Montserrat"/>
              </a:rPr>
              <a:t>Audio features:</a:t>
            </a:r>
            <a:r>
              <a:rPr lang="en" sz="1800">
                <a:solidFill>
                  <a:schemeClr val="dk1"/>
                </a:solidFill>
                <a:latin typeface="Montserrat"/>
                <a:ea typeface="Montserrat"/>
                <a:cs typeface="Montserrat"/>
                <a:sym typeface="Montserrat"/>
              </a:rPr>
              <a:t> </a:t>
            </a:r>
            <a:r>
              <a:rPr lang="en" sz="1700">
                <a:solidFill>
                  <a:schemeClr val="dk1"/>
                </a:solidFill>
                <a:latin typeface="Montserrat"/>
                <a:ea typeface="Montserrat"/>
                <a:cs typeface="Montserrat"/>
                <a:sym typeface="Montserrat"/>
              </a:rPr>
              <a:t>Danceability, energy, acousticness, valence, speechiness</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6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2EFDC"/>
        </a:solidFill>
      </p:bgPr>
    </p:bg>
    <p:spTree>
      <p:nvGrpSpPr>
        <p:cNvPr id="294" name="Shape 294"/>
        <p:cNvGrpSpPr/>
        <p:nvPr/>
      </p:nvGrpSpPr>
      <p:grpSpPr>
        <a:xfrm>
          <a:off x="0" y="0"/>
          <a:ext cx="0" cy="0"/>
          <a:chOff x="0" y="0"/>
          <a:chExt cx="0" cy="0"/>
        </a:xfrm>
      </p:grpSpPr>
      <p:pic>
        <p:nvPicPr>
          <p:cNvPr id="295" name="Google Shape;295;p35"/>
          <p:cNvPicPr preferRelativeResize="0"/>
          <p:nvPr/>
        </p:nvPicPr>
        <p:blipFill>
          <a:blip r:embed="rId3">
            <a:alphaModFix/>
          </a:blip>
          <a:stretch>
            <a:fillRect/>
          </a:stretch>
        </p:blipFill>
        <p:spPr>
          <a:xfrm>
            <a:off x="4926900" y="1183624"/>
            <a:ext cx="3901952" cy="2926449"/>
          </a:xfrm>
          <a:prstGeom prst="rect">
            <a:avLst/>
          </a:prstGeom>
          <a:noFill/>
          <a:ln>
            <a:noFill/>
          </a:ln>
        </p:spPr>
      </p:pic>
      <p:sp>
        <p:nvSpPr>
          <p:cNvPr id="296" name="Google Shape;296;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Build a genre classification model </a:t>
            </a:r>
            <a:endParaRPr sz="2520"/>
          </a:p>
        </p:txBody>
      </p:sp>
      <p:sp>
        <p:nvSpPr>
          <p:cNvPr id="297" name="Google Shape;297;p35"/>
          <p:cNvSpPr txBox="1"/>
          <p:nvPr/>
        </p:nvSpPr>
        <p:spPr>
          <a:xfrm>
            <a:off x="371825" y="751775"/>
            <a:ext cx="4399800" cy="40635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Chosen model:</a:t>
            </a:r>
            <a:br>
              <a:rPr b="1" lang="en" sz="1500">
                <a:latin typeface="Montserrat"/>
                <a:ea typeface="Montserrat"/>
                <a:cs typeface="Montserrat"/>
                <a:sym typeface="Montserrat"/>
              </a:rPr>
            </a:br>
            <a:br>
              <a:rPr b="1" lang="en" sz="1500">
                <a:latin typeface="Montserrat"/>
                <a:ea typeface="Montserrat"/>
                <a:cs typeface="Montserrat"/>
                <a:sym typeface="Montserrat"/>
              </a:rPr>
            </a:br>
            <a:r>
              <a:rPr b="1" lang="en">
                <a:latin typeface="Montserrat"/>
                <a:ea typeface="Montserrat"/>
                <a:cs typeface="Montserrat"/>
                <a:sym typeface="Montserrat"/>
              </a:rPr>
              <a:t>OPM Genres:</a:t>
            </a:r>
            <a:endParaRPr b="1">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Rock, Rap, Reggae, Jazz, Dance, Acoustic</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Audio features as basis for training</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Danceability, energy, acousticness, valence, speechiness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Support Vector Machine (SVM) Algorithm</a:t>
            </a:r>
            <a:endParaRPr b="1">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Parameters: Radial kernel, gamma = 1</a:t>
            </a:r>
            <a:endParaRPr sz="1500">
              <a:latin typeface="Montserrat"/>
              <a:ea typeface="Montserrat"/>
              <a:cs typeface="Montserrat"/>
              <a:sym typeface="Montserrat"/>
            </a:endParaRPr>
          </a:p>
          <a:p>
            <a:pPr indent="0" lvl="0" marL="457200" rtl="0" algn="l">
              <a:spcBef>
                <a:spcPts val="0"/>
              </a:spcBef>
              <a:spcAft>
                <a:spcPts val="0"/>
              </a:spcAft>
              <a:buNone/>
            </a:pPr>
            <a:r>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63% Accuracy</a:t>
            </a:r>
            <a:endParaRPr sz="15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Create representative track </a:t>
            </a:r>
            <a:endParaRPr sz="2520"/>
          </a:p>
        </p:txBody>
      </p:sp>
      <p:sp>
        <p:nvSpPr>
          <p:cNvPr id="303" name="Google Shape;303;p36"/>
          <p:cNvSpPr txBox="1"/>
          <p:nvPr/>
        </p:nvSpPr>
        <p:spPr>
          <a:xfrm>
            <a:off x="387900" y="1291525"/>
            <a:ext cx="4399800" cy="34170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a:ea typeface="Montserrat"/>
                <a:cs typeface="Montserrat"/>
                <a:sym typeface="Montserrat"/>
              </a:rPr>
              <a:t>Representative track is the median of a playlist containing audio features of top songs by </a:t>
            </a:r>
            <a:r>
              <a:rPr b="1" lang="en" sz="1500">
                <a:latin typeface="Montserrat"/>
                <a:ea typeface="Montserrat"/>
                <a:cs typeface="Montserrat"/>
                <a:sym typeface="Montserrat"/>
              </a:rPr>
              <a:t>OPM Mainstay artists </a:t>
            </a:r>
            <a:r>
              <a:rPr lang="en" sz="1500">
                <a:latin typeface="Montserrat"/>
                <a:ea typeface="Montserrat"/>
                <a:cs typeface="Montserrat"/>
                <a:sym typeface="Montserrat"/>
              </a:rPr>
              <a:t>and </a:t>
            </a:r>
            <a:r>
              <a:rPr b="1" lang="en" sz="1500">
                <a:latin typeface="Montserrat"/>
                <a:ea typeface="Montserrat"/>
                <a:cs typeface="Montserrat"/>
                <a:sym typeface="Montserrat"/>
              </a:rPr>
              <a:t>I Belong To The Zoo </a:t>
            </a:r>
            <a:endParaRPr b="1"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Similarity with other OPM charting songs using cosine distance of </a:t>
            </a:r>
            <a:r>
              <a:rPr b="1" lang="en" sz="1500">
                <a:latin typeface="Montserrat"/>
                <a:ea typeface="Montserrat"/>
                <a:cs typeface="Montserrat"/>
                <a:sym typeface="Montserrat"/>
              </a:rPr>
              <a:t>audio features and predicted genre </a:t>
            </a:r>
            <a:r>
              <a:rPr b="1" lang="en" sz="1500">
                <a:latin typeface="Montserrat"/>
                <a:ea typeface="Montserrat"/>
                <a:cs typeface="Montserrat"/>
                <a:sym typeface="Montserrat"/>
              </a:rPr>
              <a:t>probabilities.</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Cosine distance range (Distance): [0.00771-0.01844]</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p:txBody>
      </p:sp>
      <p:sp>
        <p:nvSpPr>
          <p:cNvPr id="304" name="Google Shape;304;p36"/>
          <p:cNvSpPr txBox="1"/>
          <p:nvPr>
            <p:ph idx="4294967295" type="ctrTitle"/>
          </p:nvPr>
        </p:nvSpPr>
        <p:spPr>
          <a:xfrm>
            <a:off x="5592325" y="606150"/>
            <a:ext cx="2907600" cy="1011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OPM MAINSTAY ARTISTS</a:t>
            </a:r>
            <a:endParaRPr>
              <a:latin typeface="Playfair Display Medium"/>
              <a:ea typeface="Playfair Display Medium"/>
              <a:cs typeface="Playfair Display Medium"/>
              <a:sym typeface="Playfair Display Medium"/>
            </a:endParaRPr>
          </a:p>
        </p:txBody>
      </p:sp>
      <p:sp>
        <p:nvSpPr>
          <p:cNvPr id="305" name="Google Shape;305;p36"/>
          <p:cNvSpPr/>
          <p:nvPr/>
        </p:nvSpPr>
        <p:spPr>
          <a:xfrm>
            <a:off x="6778675" y="1729275"/>
            <a:ext cx="534900" cy="5256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6"/>
          <p:cNvPicPr preferRelativeResize="0"/>
          <p:nvPr/>
        </p:nvPicPr>
        <p:blipFill>
          <a:blip r:embed="rId3">
            <a:alphaModFix/>
          </a:blip>
          <a:stretch>
            <a:fillRect/>
          </a:stretch>
        </p:blipFill>
        <p:spPr>
          <a:xfrm>
            <a:off x="5912650" y="2366100"/>
            <a:ext cx="2419350" cy="2419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2EFDC"/>
        </a:solidFill>
      </p:bgPr>
    </p:bg>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Find similar songs</a:t>
            </a:r>
            <a:endParaRPr sz="2520"/>
          </a:p>
        </p:txBody>
      </p:sp>
      <p:sp>
        <p:nvSpPr>
          <p:cNvPr id="312" name="Google Shape;312;p37"/>
          <p:cNvSpPr txBox="1"/>
          <p:nvPr/>
        </p:nvSpPr>
        <p:spPr>
          <a:xfrm>
            <a:off x="311700" y="910950"/>
            <a:ext cx="4399800" cy="32478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Tested approaches</a:t>
            </a:r>
            <a:endParaRPr b="1" sz="1500">
              <a:latin typeface="Montserrat"/>
              <a:ea typeface="Montserrat"/>
              <a:cs typeface="Montserrat"/>
              <a:sym typeface="Montserrat"/>
            </a:endParaRPr>
          </a:p>
          <a:p>
            <a:pPr indent="0" lvl="0" marL="0" rtl="0" algn="l">
              <a:spcBef>
                <a:spcPts val="0"/>
              </a:spcBef>
              <a:spcAft>
                <a:spcPts val="0"/>
              </a:spcAft>
              <a:buNone/>
            </a:pPr>
            <a:r>
              <a:t/>
            </a:r>
            <a:endParaRPr b="1" sz="15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Explored similarity measures:</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Euclidean</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Manhattan</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en" sz="1300">
                <a:latin typeface="Montserrat"/>
                <a:ea typeface="Montserrat"/>
                <a:cs typeface="Montserrat"/>
                <a:sym typeface="Montserrat"/>
              </a:rPr>
              <a:t>Cosine </a:t>
            </a:r>
            <a:r>
              <a:rPr lang="en" sz="1300">
                <a:latin typeface="Montserrat"/>
                <a:ea typeface="Montserrat"/>
                <a:cs typeface="Montserrat"/>
                <a:sym typeface="Montserrat"/>
              </a:rPr>
              <a:t>- Most points with smallest distance</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Modified similarity criteria:</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solidFill>
                  <a:schemeClr val="dk1"/>
                </a:solidFill>
                <a:latin typeface="Montserrat"/>
                <a:ea typeface="Montserrat"/>
                <a:cs typeface="Montserrat"/>
                <a:sym typeface="Montserrat"/>
              </a:rPr>
              <a:t>Audio features and with same predicted genre</a:t>
            </a:r>
            <a:endParaRPr sz="1300">
              <a:solidFill>
                <a:schemeClr val="dk1"/>
              </a:solidFill>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Predicted genre probabilities</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sz="1300">
                <a:latin typeface="Montserrat"/>
                <a:ea typeface="Montserrat"/>
                <a:cs typeface="Montserrat"/>
                <a:sym typeface="Montserrat"/>
              </a:rPr>
              <a:t>Audio features and predicted genre probabilities</a:t>
            </a:r>
            <a:endParaRPr sz="1300">
              <a:latin typeface="Montserrat"/>
              <a:ea typeface="Montserrat"/>
              <a:cs typeface="Montserrat"/>
              <a:sym typeface="Montserrat"/>
            </a:endParaRPr>
          </a:p>
        </p:txBody>
      </p:sp>
      <p:pic>
        <p:nvPicPr>
          <p:cNvPr id="313" name="Google Shape;313;p37"/>
          <p:cNvPicPr preferRelativeResize="0"/>
          <p:nvPr/>
        </p:nvPicPr>
        <p:blipFill>
          <a:blip r:embed="rId3">
            <a:alphaModFix/>
          </a:blip>
          <a:stretch>
            <a:fillRect/>
          </a:stretch>
        </p:blipFill>
        <p:spPr>
          <a:xfrm>
            <a:off x="5166575" y="2957100"/>
            <a:ext cx="2857250" cy="1458735"/>
          </a:xfrm>
          <a:prstGeom prst="rect">
            <a:avLst/>
          </a:prstGeom>
          <a:noFill/>
          <a:ln>
            <a:noFill/>
          </a:ln>
        </p:spPr>
      </p:pic>
      <p:pic>
        <p:nvPicPr>
          <p:cNvPr id="314" name="Google Shape;314;p37"/>
          <p:cNvPicPr preferRelativeResize="0"/>
          <p:nvPr/>
        </p:nvPicPr>
        <p:blipFill>
          <a:blip r:embed="rId4">
            <a:alphaModFix/>
          </a:blip>
          <a:stretch>
            <a:fillRect/>
          </a:stretch>
        </p:blipFill>
        <p:spPr>
          <a:xfrm>
            <a:off x="5402150" y="783500"/>
            <a:ext cx="2386100" cy="1699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18" name="Shape 318"/>
        <p:cNvGrpSpPr/>
        <p:nvPr/>
      </p:nvGrpSpPr>
      <p:grpSpPr>
        <a:xfrm>
          <a:off x="0" y="0"/>
          <a:ext cx="0" cy="0"/>
          <a:chOff x="0" y="0"/>
          <a:chExt cx="0" cy="0"/>
        </a:xfrm>
      </p:grpSpPr>
      <p:sp>
        <p:nvSpPr>
          <p:cNvPr id="319" name="Google Shape;319;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Find similar songs</a:t>
            </a:r>
            <a:endParaRPr sz="2520"/>
          </a:p>
        </p:txBody>
      </p:sp>
      <p:sp>
        <p:nvSpPr>
          <p:cNvPr id="320" name="Google Shape;320;p38"/>
          <p:cNvSpPr txBox="1"/>
          <p:nvPr/>
        </p:nvSpPr>
        <p:spPr>
          <a:xfrm>
            <a:off x="309875" y="1394325"/>
            <a:ext cx="4399800" cy="28014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Montserrat"/>
                <a:ea typeface="Montserrat"/>
                <a:cs typeface="Montserrat"/>
                <a:sym typeface="Montserrat"/>
              </a:rPr>
              <a:t>Similarity Criteria: </a:t>
            </a:r>
            <a:r>
              <a:rPr lang="en" sz="1700">
                <a:latin typeface="Montserrat"/>
                <a:ea typeface="Montserrat"/>
                <a:cs typeface="Montserrat"/>
                <a:sym typeface="Montserrat"/>
              </a:rPr>
              <a:t>audio features and predicted genre probabilities</a:t>
            </a:r>
            <a:endParaRPr sz="1700">
              <a:latin typeface="Montserrat"/>
              <a:ea typeface="Montserrat"/>
              <a:cs typeface="Montserrat"/>
              <a:sym typeface="Montserrat"/>
            </a:endParaRPr>
          </a:p>
          <a:p>
            <a:pPr indent="0" lvl="0" marL="0" rtl="0" algn="l">
              <a:spcBef>
                <a:spcPts val="0"/>
              </a:spcBef>
              <a:spcAft>
                <a:spcPts val="0"/>
              </a:spcAft>
              <a:buNone/>
            </a:pPr>
            <a:r>
              <a:t/>
            </a:r>
            <a:endParaRPr b="1"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S</a:t>
            </a:r>
            <a:r>
              <a:rPr lang="en" sz="1700">
                <a:latin typeface="Montserrat"/>
                <a:ea typeface="Montserrat"/>
                <a:cs typeface="Montserrat"/>
                <a:sym typeface="Montserrat"/>
              </a:rPr>
              <a:t>imilarity measures:</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Euclidean</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Manhattan</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b="1" lang="en" sz="1700">
                <a:latin typeface="Montserrat"/>
                <a:ea typeface="Montserrat"/>
                <a:cs typeface="Montserrat"/>
                <a:sym typeface="Montserrat"/>
              </a:rPr>
              <a:t>Cosine </a:t>
            </a:r>
            <a:r>
              <a:rPr lang="en" sz="1700">
                <a:latin typeface="Montserrat"/>
                <a:ea typeface="Montserrat"/>
                <a:cs typeface="Montserrat"/>
                <a:sym typeface="Montserrat"/>
              </a:rPr>
              <a:t>- Songs with closest distance</a:t>
            </a:r>
            <a:endParaRPr sz="17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p:txBody>
      </p:sp>
      <p:pic>
        <p:nvPicPr>
          <p:cNvPr id="321" name="Google Shape;321;p38"/>
          <p:cNvPicPr preferRelativeResize="0"/>
          <p:nvPr/>
        </p:nvPicPr>
        <p:blipFill>
          <a:blip r:embed="rId3">
            <a:alphaModFix/>
          </a:blip>
          <a:stretch>
            <a:fillRect/>
          </a:stretch>
        </p:blipFill>
        <p:spPr>
          <a:xfrm>
            <a:off x="4938275" y="1319950"/>
            <a:ext cx="3933690" cy="280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25" name="Shape 325"/>
        <p:cNvGrpSpPr/>
        <p:nvPr/>
      </p:nvGrpSpPr>
      <p:grpSpPr>
        <a:xfrm>
          <a:off x="0" y="0"/>
          <a:ext cx="0" cy="0"/>
          <a:chOff x="0" y="0"/>
          <a:chExt cx="0" cy="0"/>
        </a:xfrm>
      </p:grpSpPr>
      <p:pic>
        <p:nvPicPr>
          <p:cNvPr id="326" name="Google Shape;326;p39"/>
          <p:cNvPicPr preferRelativeResize="0"/>
          <p:nvPr/>
        </p:nvPicPr>
        <p:blipFill>
          <a:blip r:embed="rId3">
            <a:alphaModFix/>
          </a:blip>
          <a:stretch>
            <a:fillRect/>
          </a:stretch>
        </p:blipFill>
        <p:spPr>
          <a:xfrm>
            <a:off x="223550" y="2319424"/>
            <a:ext cx="2809400" cy="1876250"/>
          </a:xfrm>
          <a:prstGeom prst="rect">
            <a:avLst/>
          </a:prstGeom>
          <a:noFill/>
          <a:ln>
            <a:noFill/>
          </a:ln>
        </p:spPr>
      </p:pic>
      <p:pic>
        <p:nvPicPr>
          <p:cNvPr id="327" name="Google Shape;327;p39"/>
          <p:cNvPicPr preferRelativeResize="0"/>
          <p:nvPr/>
        </p:nvPicPr>
        <p:blipFill>
          <a:blip r:embed="rId4">
            <a:alphaModFix/>
          </a:blip>
          <a:stretch>
            <a:fillRect/>
          </a:stretch>
        </p:blipFill>
        <p:spPr>
          <a:xfrm>
            <a:off x="3167301" y="2319435"/>
            <a:ext cx="2809398" cy="1872908"/>
          </a:xfrm>
          <a:prstGeom prst="rect">
            <a:avLst/>
          </a:prstGeom>
          <a:noFill/>
          <a:ln>
            <a:noFill/>
          </a:ln>
        </p:spPr>
      </p:pic>
      <p:pic>
        <p:nvPicPr>
          <p:cNvPr id="328" name="Google Shape;328;p39"/>
          <p:cNvPicPr preferRelativeResize="0"/>
          <p:nvPr/>
        </p:nvPicPr>
        <p:blipFill>
          <a:blip r:embed="rId5">
            <a:alphaModFix/>
          </a:blip>
          <a:stretch>
            <a:fillRect/>
          </a:stretch>
        </p:blipFill>
        <p:spPr>
          <a:xfrm>
            <a:off x="6111051" y="2319434"/>
            <a:ext cx="2809398" cy="1867915"/>
          </a:xfrm>
          <a:prstGeom prst="rect">
            <a:avLst/>
          </a:prstGeom>
          <a:noFill/>
          <a:ln>
            <a:noFill/>
          </a:ln>
        </p:spPr>
      </p:pic>
      <p:sp>
        <p:nvSpPr>
          <p:cNvPr id="329" name="Google Shape;329;p39"/>
          <p:cNvSpPr txBox="1"/>
          <p:nvPr>
            <p:ph type="title"/>
          </p:nvPr>
        </p:nvSpPr>
        <p:spPr>
          <a:xfrm>
            <a:off x="879300" y="1652750"/>
            <a:ext cx="149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Playfair Display SemiBold"/>
                <a:ea typeface="Playfair Display SemiBold"/>
                <a:cs typeface="Playfair Display SemiBold"/>
                <a:sym typeface="Playfair Display SemiBold"/>
              </a:rPr>
              <a:t>Acoustic</a:t>
            </a:r>
            <a:endParaRPr sz="2520"/>
          </a:p>
        </p:txBody>
      </p:sp>
      <p:sp>
        <p:nvSpPr>
          <p:cNvPr id="330" name="Google Shape;330;p39"/>
          <p:cNvSpPr txBox="1"/>
          <p:nvPr>
            <p:ph type="title"/>
          </p:nvPr>
        </p:nvSpPr>
        <p:spPr>
          <a:xfrm>
            <a:off x="3882325" y="1652750"/>
            <a:ext cx="149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20">
                <a:latin typeface="Playfair Display SemiBold"/>
                <a:ea typeface="Playfair Display SemiBold"/>
                <a:cs typeface="Playfair Display SemiBold"/>
                <a:sym typeface="Playfair Display SemiBold"/>
              </a:rPr>
              <a:t>Jazz</a:t>
            </a:r>
            <a:endParaRPr sz="2520"/>
          </a:p>
        </p:txBody>
      </p:sp>
      <p:sp>
        <p:nvSpPr>
          <p:cNvPr id="331" name="Google Shape;331;p39"/>
          <p:cNvSpPr txBox="1"/>
          <p:nvPr>
            <p:ph type="title"/>
          </p:nvPr>
        </p:nvSpPr>
        <p:spPr>
          <a:xfrm>
            <a:off x="6885350" y="1652750"/>
            <a:ext cx="149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420">
                <a:latin typeface="Playfair Display SemiBold"/>
                <a:ea typeface="Playfair Display SemiBold"/>
                <a:cs typeface="Playfair Display SemiBold"/>
                <a:sym typeface="Playfair Display SemiBold"/>
              </a:rPr>
              <a:t>Rock</a:t>
            </a:r>
            <a:endParaRPr sz="2520"/>
          </a:p>
        </p:txBody>
      </p:sp>
      <p:sp>
        <p:nvSpPr>
          <p:cNvPr id="332" name="Google Shape;332;p39"/>
          <p:cNvSpPr txBox="1"/>
          <p:nvPr/>
        </p:nvSpPr>
        <p:spPr>
          <a:xfrm>
            <a:off x="223550" y="268200"/>
            <a:ext cx="8469300" cy="5541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333" name="Google Shape;333;p39"/>
          <p:cNvSpPr txBox="1"/>
          <p:nvPr/>
        </p:nvSpPr>
        <p:spPr>
          <a:xfrm>
            <a:off x="396625" y="420600"/>
            <a:ext cx="8469300" cy="9234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Montserrat"/>
                <a:ea typeface="Montserrat"/>
                <a:cs typeface="Montserrat"/>
                <a:sym typeface="Montserrat"/>
              </a:rPr>
              <a:t>We found three recurring genres with greatest similarity.</a:t>
            </a:r>
            <a:endParaRPr sz="24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37" name="Shape 337"/>
        <p:cNvGrpSpPr/>
        <p:nvPr/>
      </p:nvGrpSpPr>
      <p:grpSpPr>
        <a:xfrm>
          <a:off x="0" y="0"/>
          <a:ext cx="0" cy="0"/>
          <a:chOff x="0" y="0"/>
          <a:chExt cx="0" cy="0"/>
        </a:xfrm>
      </p:grpSpPr>
      <p:sp>
        <p:nvSpPr>
          <p:cNvPr id="338" name="Google Shape;338;p4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420">
                <a:latin typeface="Playfair Display"/>
                <a:ea typeface="Playfair Display"/>
                <a:cs typeface="Playfair Display"/>
                <a:sym typeface="Playfair Display"/>
              </a:rPr>
              <a:t>Recommended Artists (Acoustic)</a:t>
            </a:r>
            <a:endParaRPr b="1" sz="2520"/>
          </a:p>
        </p:txBody>
      </p:sp>
      <p:pic>
        <p:nvPicPr>
          <p:cNvPr id="339" name="Google Shape;339;p40"/>
          <p:cNvPicPr preferRelativeResize="0"/>
          <p:nvPr/>
        </p:nvPicPr>
        <p:blipFill>
          <a:blip r:embed="rId4">
            <a:alphaModFix/>
          </a:blip>
          <a:stretch>
            <a:fillRect/>
          </a:stretch>
        </p:blipFill>
        <p:spPr>
          <a:xfrm>
            <a:off x="2346501" y="1149586"/>
            <a:ext cx="1751400" cy="1751400"/>
          </a:xfrm>
          <a:prstGeom prst="roundRect">
            <a:avLst>
              <a:gd fmla="val 16667" name="adj"/>
            </a:avLst>
          </a:prstGeom>
          <a:noFill/>
          <a:ln>
            <a:noFill/>
          </a:ln>
        </p:spPr>
      </p:pic>
      <p:pic>
        <p:nvPicPr>
          <p:cNvPr id="340" name="Google Shape;340;p40"/>
          <p:cNvPicPr preferRelativeResize="0"/>
          <p:nvPr/>
        </p:nvPicPr>
        <p:blipFill>
          <a:blip r:embed="rId5">
            <a:alphaModFix/>
          </a:blip>
          <a:stretch>
            <a:fillRect/>
          </a:stretch>
        </p:blipFill>
        <p:spPr>
          <a:xfrm>
            <a:off x="4946300" y="1149574"/>
            <a:ext cx="1751400" cy="1751400"/>
          </a:xfrm>
          <a:prstGeom prst="roundRect">
            <a:avLst>
              <a:gd fmla="val 16667" name="adj"/>
            </a:avLst>
          </a:prstGeom>
          <a:noFill/>
          <a:ln>
            <a:noFill/>
          </a:ln>
        </p:spPr>
      </p:pic>
      <p:pic>
        <p:nvPicPr>
          <p:cNvPr id="341" name="Google Shape;341;p40"/>
          <p:cNvPicPr preferRelativeResize="0"/>
          <p:nvPr/>
        </p:nvPicPr>
        <p:blipFill rotWithShape="1">
          <a:blip r:embed="rId6">
            <a:alphaModFix/>
          </a:blip>
          <a:srcRect b="0" l="3800" r="3966" t="0"/>
          <a:stretch/>
        </p:blipFill>
        <p:spPr>
          <a:xfrm>
            <a:off x="2261300" y="3473613"/>
            <a:ext cx="2025900" cy="1490100"/>
          </a:xfrm>
          <a:prstGeom prst="roundRect">
            <a:avLst>
              <a:gd fmla="val 16667" name="adj"/>
            </a:avLst>
          </a:prstGeom>
          <a:noFill/>
          <a:ln>
            <a:noFill/>
          </a:ln>
        </p:spPr>
      </p:pic>
      <p:pic>
        <p:nvPicPr>
          <p:cNvPr id="342" name="Google Shape;342;p40"/>
          <p:cNvPicPr preferRelativeResize="0"/>
          <p:nvPr/>
        </p:nvPicPr>
        <p:blipFill>
          <a:blip r:embed="rId7">
            <a:alphaModFix/>
          </a:blip>
          <a:stretch>
            <a:fillRect/>
          </a:stretch>
        </p:blipFill>
        <p:spPr>
          <a:xfrm>
            <a:off x="4809039" y="3473675"/>
            <a:ext cx="2025900" cy="1490100"/>
          </a:xfrm>
          <a:prstGeom prst="roundRect">
            <a:avLst>
              <a:gd fmla="val 16667" name="adj"/>
            </a:avLst>
          </a:prstGeom>
          <a:noFill/>
          <a:ln>
            <a:noFill/>
          </a:ln>
        </p:spPr>
      </p:pic>
      <p:sp>
        <p:nvSpPr>
          <p:cNvPr id="343" name="Google Shape;343;p40"/>
          <p:cNvSpPr txBox="1"/>
          <p:nvPr>
            <p:ph type="title"/>
          </p:nvPr>
        </p:nvSpPr>
        <p:spPr>
          <a:xfrm>
            <a:off x="2261288" y="702450"/>
            <a:ext cx="192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Juan Karlos</a:t>
            </a:r>
            <a:endParaRPr sz="2120">
              <a:latin typeface="Playfair Display Medium"/>
              <a:ea typeface="Playfair Display Medium"/>
              <a:cs typeface="Playfair Display Medium"/>
              <a:sym typeface="Playfair Display Medium"/>
            </a:endParaRPr>
          </a:p>
        </p:txBody>
      </p:sp>
      <p:sp>
        <p:nvSpPr>
          <p:cNvPr id="344" name="Google Shape;344;p40"/>
          <p:cNvSpPr txBox="1"/>
          <p:nvPr>
            <p:ph type="title"/>
          </p:nvPr>
        </p:nvSpPr>
        <p:spPr>
          <a:xfrm>
            <a:off x="4861088" y="702450"/>
            <a:ext cx="192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Krissy</a:t>
            </a:r>
            <a:endParaRPr sz="2120">
              <a:latin typeface="Playfair Display Medium"/>
              <a:ea typeface="Playfair Display Medium"/>
              <a:cs typeface="Playfair Display Medium"/>
              <a:sym typeface="Playfair Display Medium"/>
            </a:endParaRPr>
          </a:p>
        </p:txBody>
      </p:sp>
      <p:sp>
        <p:nvSpPr>
          <p:cNvPr id="345" name="Google Shape;345;p40"/>
          <p:cNvSpPr txBox="1"/>
          <p:nvPr>
            <p:ph type="title"/>
          </p:nvPr>
        </p:nvSpPr>
        <p:spPr>
          <a:xfrm>
            <a:off x="2261300" y="3020375"/>
            <a:ext cx="192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TJ Monterde</a:t>
            </a:r>
            <a:endParaRPr sz="2120">
              <a:latin typeface="Playfair Display Medium"/>
              <a:ea typeface="Playfair Display Medium"/>
              <a:cs typeface="Playfair Display Medium"/>
              <a:sym typeface="Playfair Display Medium"/>
            </a:endParaRPr>
          </a:p>
        </p:txBody>
      </p:sp>
      <p:sp>
        <p:nvSpPr>
          <p:cNvPr id="346" name="Google Shape;346;p40"/>
          <p:cNvSpPr txBox="1"/>
          <p:nvPr>
            <p:ph type="title"/>
          </p:nvPr>
        </p:nvSpPr>
        <p:spPr>
          <a:xfrm>
            <a:off x="4557800" y="3020375"/>
            <a:ext cx="252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Silent Sanctuary</a:t>
            </a:r>
            <a:endParaRPr sz="2020">
              <a:latin typeface="Playfair Display Medium"/>
              <a:ea typeface="Playfair Display Medium"/>
              <a:cs typeface="Playfair Display Medium"/>
              <a:sym typeface="Playfair Display Medium"/>
            </a:endParaRPr>
          </a:p>
        </p:txBody>
      </p:sp>
      <p:sp>
        <p:nvSpPr>
          <p:cNvPr id="347" name="Google Shape;347;p40"/>
          <p:cNvSpPr txBox="1"/>
          <p:nvPr>
            <p:ph type="title"/>
          </p:nvPr>
        </p:nvSpPr>
        <p:spPr>
          <a:xfrm>
            <a:off x="2261300" y="2824775"/>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 0.00771872 </a:t>
            </a:r>
            <a:endParaRPr sz="800"/>
          </a:p>
        </p:txBody>
      </p:sp>
      <p:sp>
        <p:nvSpPr>
          <p:cNvPr id="348" name="Google Shape;348;p40"/>
          <p:cNvSpPr txBox="1"/>
          <p:nvPr>
            <p:ph type="title"/>
          </p:nvPr>
        </p:nvSpPr>
        <p:spPr>
          <a:xfrm>
            <a:off x="4861100" y="2824775"/>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a:t>
            </a:r>
            <a:r>
              <a:rPr lang="en" sz="800"/>
              <a:t>0.009060213</a:t>
            </a:r>
            <a:r>
              <a:rPr lang="en" sz="800"/>
              <a:t> </a:t>
            </a:r>
            <a:endParaRPr sz="800"/>
          </a:p>
        </p:txBody>
      </p:sp>
      <p:sp>
        <p:nvSpPr>
          <p:cNvPr id="349" name="Google Shape;349;p40"/>
          <p:cNvSpPr txBox="1"/>
          <p:nvPr>
            <p:ph type="title"/>
          </p:nvPr>
        </p:nvSpPr>
        <p:spPr>
          <a:xfrm>
            <a:off x="2261300" y="4866475"/>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a:t>
            </a:r>
            <a:r>
              <a:rPr lang="en" sz="800"/>
              <a:t>0.009688</a:t>
            </a:r>
            <a:r>
              <a:rPr lang="en" sz="800"/>
              <a:t> </a:t>
            </a:r>
            <a:endParaRPr sz="800"/>
          </a:p>
        </p:txBody>
      </p:sp>
      <p:sp>
        <p:nvSpPr>
          <p:cNvPr id="350" name="Google Shape;350;p40"/>
          <p:cNvSpPr txBox="1"/>
          <p:nvPr>
            <p:ph type="title"/>
          </p:nvPr>
        </p:nvSpPr>
        <p:spPr>
          <a:xfrm>
            <a:off x="4861100" y="4866475"/>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0.009811 </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54" name="Shape 354"/>
        <p:cNvGrpSpPr/>
        <p:nvPr/>
      </p:nvGrpSpPr>
      <p:grpSpPr>
        <a:xfrm>
          <a:off x="0" y="0"/>
          <a:ext cx="0" cy="0"/>
          <a:chOff x="0" y="0"/>
          <a:chExt cx="0" cy="0"/>
        </a:xfrm>
      </p:grpSpPr>
      <p:sp>
        <p:nvSpPr>
          <p:cNvPr id="355" name="Google Shape;355;p4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420">
                <a:latin typeface="Playfair Display"/>
                <a:ea typeface="Playfair Display"/>
                <a:cs typeface="Playfair Display"/>
                <a:sym typeface="Playfair Display"/>
              </a:rPr>
              <a:t>Recommended Artists (Jazz)</a:t>
            </a:r>
            <a:endParaRPr b="1" sz="2520"/>
          </a:p>
        </p:txBody>
      </p:sp>
      <p:pic>
        <p:nvPicPr>
          <p:cNvPr id="356" name="Google Shape;356;p41"/>
          <p:cNvPicPr preferRelativeResize="0"/>
          <p:nvPr/>
        </p:nvPicPr>
        <p:blipFill>
          <a:blip r:embed="rId3">
            <a:alphaModFix/>
          </a:blip>
          <a:stretch>
            <a:fillRect/>
          </a:stretch>
        </p:blipFill>
        <p:spPr>
          <a:xfrm>
            <a:off x="547175" y="1285625"/>
            <a:ext cx="2048400" cy="1303500"/>
          </a:xfrm>
          <a:prstGeom prst="roundRect">
            <a:avLst>
              <a:gd fmla="val 16667" name="adj"/>
            </a:avLst>
          </a:prstGeom>
          <a:noFill/>
          <a:ln>
            <a:noFill/>
          </a:ln>
        </p:spPr>
      </p:pic>
      <p:pic>
        <p:nvPicPr>
          <p:cNvPr id="357" name="Google Shape;357;p41"/>
          <p:cNvPicPr preferRelativeResize="0"/>
          <p:nvPr/>
        </p:nvPicPr>
        <p:blipFill>
          <a:blip r:embed="rId4">
            <a:alphaModFix/>
          </a:blip>
          <a:stretch>
            <a:fillRect/>
          </a:stretch>
        </p:blipFill>
        <p:spPr>
          <a:xfrm>
            <a:off x="3517225" y="1315275"/>
            <a:ext cx="2052000" cy="1303500"/>
          </a:xfrm>
          <a:prstGeom prst="roundRect">
            <a:avLst>
              <a:gd fmla="val 16667" name="adj"/>
            </a:avLst>
          </a:prstGeom>
          <a:noFill/>
          <a:ln>
            <a:noFill/>
          </a:ln>
        </p:spPr>
      </p:pic>
      <p:pic>
        <p:nvPicPr>
          <p:cNvPr id="358" name="Google Shape;358;p41"/>
          <p:cNvPicPr preferRelativeResize="0"/>
          <p:nvPr/>
        </p:nvPicPr>
        <p:blipFill>
          <a:blip r:embed="rId5">
            <a:alphaModFix/>
          </a:blip>
          <a:stretch>
            <a:fillRect/>
          </a:stretch>
        </p:blipFill>
        <p:spPr>
          <a:xfrm>
            <a:off x="2150925" y="3222325"/>
            <a:ext cx="1764900" cy="1764900"/>
          </a:xfrm>
          <a:prstGeom prst="roundRect">
            <a:avLst>
              <a:gd fmla="val 16667" name="adj"/>
            </a:avLst>
          </a:prstGeom>
          <a:noFill/>
          <a:ln>
            <a:noFill/>
          </a:ln>
        </p:spPr>
      </p:pic>
      <p:pic>
        <p:nvPicPr>
          <p:cNvPr id="359" name="Google Shape;359;p41"/>
          <p:cNvPicPr preferRelativeResize="0"/>
          <p:nvPr/>
        </p:nvPicPr>
        <p:blipFill>
          <a:blip r:embed="rId6">
            <a:alphaModFix/>
          </a:blip>
          <a:stretch>
            <a:fillRect/>
          </a:stretch>
        </p:blipFill>
        <p:spPr>
          <a:xfrm>
            <a:off x="4804350" y="3221125"/>
            <a:ext cx="1921800" cy="1764900"/>
          </a:xfrm>
          <a:prstGeom prst="roundRect">
            <a:avLst>
              <a:gd fmla="val 16667" name="adj"/>
            </a:avLst>
          </a:prstGeom>
          <a:noFill/>
          <a:ln>
            <a:noFill/>
          </a:ln>
        </p:spPr>
      </p:pic>
      <p:sp>
        <p:nvSpPr>
          <p:cNvPr id="360" name="Google Shape;360;p41"/>
          <p:cNvSpPr txBox="1"/>
          <p:nvPr>
            <p:ph type="title"/>
          </p:nvPr>
        </p:nvSpPr>
        <p:spPr>
          <a:xfrm>
            <a:off x="767775" y="865325"/>
            <a:ext cx="19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Playfair Display Medium"/>
                <a:ea typeface="Playfair Display Medium"/>
                <a:cs typeface="Playfair Display Medium"/>
                <a:sym typeface="Playfair Display Medium"/>
              </a:rPr>
              <a:t>Skusta Clee</a:t>
            </a:r>
            <a:endParaRPr sz="2120">
              <a:latin typeface="Playfair Display Medium"/>
              <a:ea typeface="Playfair Display Medium"/>
              <a:cs typeface="Playfair Display Medium"/>
              <a:sym typeface="Playfair Display Medium"/>
            </a:endParaRPr>
          </a:p>
        </p:txBody>
      </p:sp>
      <p:sp>
        <p:nvSpPr>
          <p:cNvPr id="361" name="Google Shape;361;p41"/>
          <p:cNvSpPr txBox="1"/>
          <p:nvPr>
            <p:ph type="title"/>
          </p:nvPr>
        </p:nvSpPr>
        <p:spPr>
          <a:xfrm>
            <a:off x="3582325" y="865325"/>
            <a:ext cx="19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latin typeface="Playfair Display Medium"/>
                <a:ea typeface="Playfair Display Medium"/>
                <a:cs typeface="Playfair Display Medium"/>
                <a:sym typeface="Playfair Display Medium"/>
              </a:rPr>
              <a:t>Belle Mariano</a:t>
            </a:r>
            <a:endParaRPr sz="2120">
              <a:latin typeface="Playfair Display Medium"/>
              <a:ea typeface="Playfair Display Medium"/>
              <a:cs typeface="Playfair Display Medium"/>
              <a:sym typeface="Playfair Display Medium"/>
            </a:endParaRPr>
          </a:p>
        </p:txBody>
      </p:sp>
      <p:pic>
        <p:nvPicPr>
          <p:cNvPr id="362" name="Google Shape;362;p41"/>
          <p:cNvPicPr preferRelativeResize="0"/>
          <p:nvPr/>
        </p:nvPicPr>
        <p:blipFill>
          <a:blip r:embed="rId7">
            <a:alphaModFix/>
          </a:blip>
          <a:stretch>
            <a:fillRect/>
          </a:stretch>
        </p:blipFill>
        <p:spPr>
          <a:xfrm>
            <a:off x="6396875" y="1285625"/>
            <a:ext cx="1955700" cy="1303500"/>
          </a:xfrm>
          <a:prstGeom prst="roundRect">
            <a:avLst>
              <a:gd fmla="val 16667" name="adj"/>
            </a:avLst>
          </a:prstGeom>
          <a:noFill/>
          <a:ln>
            <a:noFill/>
          </a:ln>
        </p:spPr>
      </p:pic>
      <p:sp>
        <p:nvSpPr>
          <p:cNvPr id="363" name="Google Shape;363;p41"/>
          <p:cNvSpPr txBox="1"/>
          <p:nvPr>
            <p:ph type="title"/>
          </p:nvPr>
        </p:nvSpPr>
        <p:spPr>
          <a:xfrm>
            <a:off x="6396875" y="865325"/>
            <a:ext cx="192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John Roa</a:t>
            </a:r>
            <a:endParaRPr sz="2120">
              <a:latin typeface="Playfair Display Medium"/>
              <a:ea typeface="Playfair Display Medium"/>
              <a:cs typeface="Playfair Display Medium"/>
              <a:sym typeface="Playfair Display Medium"/>
            </a:endParaRPr>
          </a:p>
        </p:txBody>
      </p:sp>
      <p:sp>
        <p:nvSpPr>
          <p:cNvPr id="364" name="Google Shape;364;p41"/>
          <p:cNvSpPr txBox="1"/>
          <p:nvPr>
            <p:ph type="title"/>
          </p:nvPr>
        </p:nvSpPr>
        <p:spPr>
          <a:xfrm>
            <a:off x="2072475" y="2798800"/>
            <a:ext cx="1921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MYMP</a:t>
            </a:r>
            <a:endParaRPr sz="2120">
              <a:latin typeface="Playfair Display Medium"/>
              <a:ea typeface="Playfair Display Medium"/>
              <a:cs typeface="Playfair Display Medium"/>
              <a:sym typeface="Playfair Display Medium"/>
            </a:endParaRPr>
          </a:p>
        </p:txBody>
      </p:sp>
      <p:sp>
        <p:nvSpPr>
          <p:cNvPr id="365" name="Google Shape;365;p41"/>
          <p:cNvSpPr txBox="1"/>
          <p:nvPr>
            <p:ph type="title"/>
          </p:nvPr>
        </p:nvSpPr>
        <p:spPr>
          <a:xfrm>
            <a:off x="4651950" y="2798800"/>
            <a:ext cx="225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20">
                <a:latin typeface="Playfair Display Medium"/>
                <a:ea typeface="Playfair Display Medium"/>
                <a:cs typeface="Playfair Display Medium"/>
                <a:sym typeface="Playfair Display Medium"/>
              </a:rPr>
              <a:t>Moira Dela Torre</a:t>
            </a:r>
            <a:endParaRPr sz="2120">
              <a:latin typeface="Playfair Display Medium"/>
              <a:ea typeface="Playfair Display Medium"/>
              <a:cs typeface="Playfair Display Medium"/>
              <a:sym typeface="Playfair Display Medium"/>
            </a:endParaRPr>
          </a:p>
        </p:txBody>
      </p:sp>
      <p:sp>
        <p:nvSpPr>
          <p:cNvPr id="366" name="Google Shape;366;p41"/>
          <p:cNvSpPr txBox="1"/>
          <p:nvPr>
            <p:ph type="title"/>
          </p:nvPr>
        </p:nvSpPr>
        <p:spPr>
          <a:xfrm>
            <a:off x="610475" y="25501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a:t>
            </a:r>
            <a:r>
              <a:rPr lang="en" sz="800"/>
              <a:t>0.018834</a:t>
            </a:r>
            <a:r>
              <a:rPr lang="en" sz="800"/>
              <a:t> </a:t>
            </a:r>
            <a:endParaRPr sz="800"/>
          </a:p>
        </p:txBody>
      </p:sp>
      <p:sp>
        <p:nvSpPr>
          <p:cNvPr id="367" name="Google Shape;367;p41"/>
          <p:cNvSpPr txBox="1"/>
          <p:nvPr>
            <p:ph type="title"/>
          </p:nvPr>
        </p:nvSpPr>
        <p:spPr>
          <a:xfrm>
            <a:off x="3535325" y="25501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0.018834 </a:t>
            </a:r>
            <a:endParaRPr sz="800"/>
          </a:p>
        </p:txBody>
      </p:sp>
      <p:sp>
        <p:nvSpPr>
          <p:cNvPr id="368" name="Google Shape;368;p41"/>
          <p:cNvSpPr txBox="1"/>
          <p:nvPr>
            <p:ph type="title"/>
          </p:nvPr>
        </p:nvSpPr>
        <p:spPr>
          <a:xfrm>
            <a:off x="6396875" y="25501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0.029866 </a:t>
            </a:r>
            <a:endParaRPr sz="800"/>
          </a:p>
        </p:txBody>
      </p:sp>
      <p:sp>
        <p:nvSpPr>
          <p:cNvPr id="369" name="Google Shape;369;p41"/>
          <p:cNvSpPr txBox="1"/>
          <p:nvPr>
            <p:ph type="title"/>
          </p:nvPr>
        </p:nvSpPr>
        <p:spPr>
          <a:xfrm>
            <a:off x="2072475" y="489360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0.037652 </a:t>
            </a:r>
            <a:endParaRPr sz="800"/>
          </a:p>
        </p:txBody>
      </p:sp>
      <p:sp>
        <p:nvSpPr>
          <p:cNvPr id="370" name="Google Shape;370;p41"/>
          <p:cNvSpPr txBox="1"/>
          <p:nvPr>
            <p:ph type="title"/>
          </p:nvPr>
        </p:nvSpPr>
        <p:spPr>
          <a:xfrm>
            <a:off x="4804350" y="489360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0.019004 </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74" name="Shape 374"/>
        <p:cNvGrpSpPr/>
        <p:nvPr/>
      </p:nvGrpSpPr>
      <p:grpSpPr>
        <a:xfrm>
          <a:off x="0" y="0"/>
          <a:ext cx="0" cy="0"/>
          <a:chOff x="0" y="0"/>
          <a:chExt cx="0" cy="0"/>
        </a:xfrm>
      </p:grpSpPr>
      <p:sp>
        <p:nvSpPr>
          <p:cNvPr id="375" name="Google Shape;375;p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420">
                <a:latin typeface="Playfair Display"/>
                <a:ea typeface="Playfair Display"/>
                <a:cs typeface="Playfair Display"/>
                <a:sym typeface="Playfair Display"/>
              </a:rPr>
              <a:t>Recommended Artists (Rock)</a:t>
            </a:r>
            <a:endParaRPr b="1" sz="2520"/>
          </a:p>
        </p:txBody>
      </p:sp>
      <p:pic>
        <p:nvPicPr>
          <p:cNvPr id="376" name="Google Shape;376;p42"/>
          <p:cNvPicPr preferRelativeResize="0"/>
          <p:nvPr/>
        </p:nvPicPr>
        <p:blipFill>
          <a:blip r:embed="rId3">
            <a:alphaModFix/>
          </a:blip>
          <a:stretch>
            <a:fillRect/>
          </a:stretch>
        </p:blipFill>
        <p:spPr>
          <a:xfrm>
            <a:off x="1657375" y="1039950"/>
            <a:ext cx="2375700" cy="1508400"/>
          </a:xfrm>
          <a:prstGeom prst="roundRect">
            <a:avLst>
              <a:gd fmla="val 16667" name="adj"/>
            </a:avLst>
          </a:prstGeom>
          <a:noFill/>
          <a:ln>
            <a:noFill/>
          </a:ln>
        </p:spPr>
      </p:pic>
      <p:pic>
        <p:nvPicPr>
          <p:cNvPr id="377" name="Google Shape;377;p42"/>
          <p:cNvPicPr preferRelativeResize="0"/>
          <p:nvPr/>
        </p:nvPicPr>
        <p:blipFill>
          <a:blip r:embed="rId4">
            <a:alphaModFix/>
          </a:blip>
          <a:stretch>
            <a:fillRect/>
          </a:stretch>
        </p:blipFill>
        <p:spPr>
          <a:xfrm>
            <a:off x="5169900" y="1032450"/>
            <a:ext cx="2375700" cy="1508400"/>
          </a:xfrm>
          <a:prstGeom prst="roundRect">
            <a:avLst>
              <a:gd fmla="val 16667" name="adj"/>
            </a:avLst>
          </a:prstGeom>
          <a:noFill/>
          <a:ln>
            <a:noFill/>
          </a:ln>
        </p:spPr>
      </p:pic>
      <p:pic>
        <p:nvPicPr>
          <p:cNvPr id="378" name="Google Shape;378;p42"/>
          <p:cNvPicPr preferRelativeResize="0"/>
          <p:nvPr/>
        </p:nvPicPr>
        <p:blipFill>
          <a:blip r:embed="rId5">
            <a:alphaModFix/>
          </a:blip>
          <a:stretch>
            <a:fillRect/>
          </a:stretch>
        </p:blipFill>
        <p:spPr>
          <a:xfrm>
            <a:off x="3674750" y="3123150"/>
            <a:ext cx="2202000" cy="1793400"/>
          </a:xfrm>
          <a:prstGeom prst="roundRect">
            <a:avLst>
              <a:gd fmla="val 16667" name="adj"/>
            </a:avLst>
          </a:prstGeom>
          <a:noFill/>
          <a:ln>
            <a:noFill/>
          </a:ln>
        </p:spPr>
      </p:pic>
      <p:pic>
        <p:nvPicPr>
          <p:cNvPr id="379" name="Google Shape;379;p42"/>
          <p:cNvPicPr preferRelativeResize="0"/>
          <p:nvPr/>
        </p:nvPicPr>
        <p:blipFill>
          <a:blip r:embed="rId6">
            <a:alphaModFix/>
          </a:blip>
          <a:stretch>
            <a:fillRect/>
          </a:stretch>
        </p:blipFill>
        <p:spPr>
          <a:xfrm>
            <a:off x="6724875" y="3125550"/>
            <a:ext cx="1790700" cy="1788600"/>
          </a:xfrm>
          <a:prstGeom prst="roundRect">
            <a:avLst>
              <a:gd fmla="val 16667" name="adj"/>
            </a:avLst>
          </a:prstGeom>
          <a:noFill/>
          <a:ln>
            <a:noFill/>
          </a:ln>
        </p:spPr>
      </p:pic>
      <p:pic>
        <p:nvPicPr>
          <p:cNvPr id="380" name="Google Shape;380;p42"/>
          <p:cNvPicPr preferRelativeResize="0"/>
          <p:nvPr/>
        </p:nvPicPr>
        <p:blipFill>
          <a:blip r:embed="rId7">
            <a:alphaModFix/>
          </a:blip>
          <a:stretch>
            <a:fillRect/>
          </a:stretch>
        </p:blipFill>
        <p:spPr>
          <a:xfrm>
            <a:off x="845275" y="3123150"/>
            <a:ext cx="1790700" cy="1793400"/>
          </a:xfrm>
          <a:prstGeom prst="roundRect">
            <a:avLst>
              <a:gd fmla="val 16667" name="adj"/>
            </a:avLst>
          </a:prstGeom>
          <a:noFill/>
          <a:ln>
            <a:noFill/>
          </a:ln>
        </p:spPr>
      </p:pic>
      <p:sp>
        <p:nvSpPr>
          <p:cNvPr id="381" name="Google Shape;381;p42"/>
          <p:cNvSpPr txBox="1"/>
          <p:nvPr>
            <p:ph type="title"/>
          </p:nvPr>
        </p:nvSpPr>
        <p:spPr>
          <a:xfrm>
            <a:off x="2272950" y="582450"/>
            <a:ext cx="19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latin typeface="Playfair Display Medium"/>
                <a:ea typeface="Playfair Display Medium"/>
                <a:cs typeface="Playfair Display Medium"/>
                <a:sym typeface="Playfair Display Medium"/>
              </a:rPr>
              <a:t>Callalily</a:t>
            </a:r>
            <a:endParaRPr sz="2020">
              <a:latin typeface="Playfair Display Medium"/>
              <a:ea typeface="Playfair Display Medium"/>
              <a:cs typeface="Playfair Display Medium"/>
              <a:sym typeface="Playfair Display Medium"/>
            </a:endParaRPr>
          </a:p>
        </p:txBody>
      </p:sp>
      <p:sp>
        <p:nvSpPr>
          <p:cNvPr id="382" name="Google Shape;382;p42"/>
          <p:cNvSpPr txBox="1"/>
          <p:nvPr>
            <p:ph type="title"/>
          </p:nvPr>
        </p:nvSpPr>
        <p:spPr>
          <a:xfrm>
            <a:off x="5699175" y="582450"/>
            <a:ext cx="192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latin typeface="Playfair Display Medium"/>
                <a:ea typeface="Playfair Display Medium"/>
                <a:cs typeface="Playfair Display Medium"/>
                <a:sym typeface="Playfair Display Medium"/>
              </a:rPr>
              <a:t>IV of Spades</a:t>
            </a:r>
            <a:endParaRPr sz="1900">
              <a:latin typeface="Playfair Display Medium"/>
              <a:ea typeface="Playfair Display Medium"/>
              <a:cs typeface="Playfair Display Medium"/>
              <a:sym typeface="Playfair Display Medium"/>
            </a:endParaRPr>
          </a:p>
        </p:txBody>
      </p:sp>
      <p:sp>
        <p:nvSpPr>
          <p:cNvPr id="383" name="Google Shape;383;p42"/>
          <p:cNvSpPr txBox="1"/>
          <p:nvPr>
            <p:ph type="title"/>
          </p:nvPr>
        </p:nvSpPr>
        <p:spPr>
          <a:xfrm>
            <a:off x="239450" y="2691150"/>
            <a:ext cx="338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latin typeface="Playfair Display Medium"/>
                <a:ea typeface="Playfair Display Medium"/>
                <a:cs typeface="Playfair Display Medium"/>
                <a:sym typeface="Playfair Display Medium"/>
              </a:rPr>
              <a:t>Michael Dutchi Libranda</a:t>
            </a:r>
            <a:endParaRPr sz="1900">
              <a:latin typeface="Playfair Display Medium"/>
              <a:ea typeface="Playfair Display Medium"/>
              <a:cs typeface="Playfair Display Medium"/>
              <a:sym typeface="Playfair Display Medium"/>
            </a:endParaRPr>
          </a:p>
        </p:txBody>
      </p:sp>
      <p:sp>
        <p:nvSpPr>
          <p:cNvPr id="384" name="Google Shape;384;p42"/>
          <p:cNvSpPr txBox="1"/>
          <p:nvPr>
            <p:ph type="title"/>
          </p:nvPr>
        </p:nvSpPr>
        <p:spPr>
          <a:xfrm>
            <a:off x="3623150" y="2691150"/>
            <a:ext cx="23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00">
                <a:latin typeface="Playfair Display Medium"/>
                <a:ea typeface="Playfair Display Medium"/>
                <a:cs typeface="Playfair Display Medium"/>
                <a:sym typeface="Playfair Display Medium"/>
              </a:rPr>
              <a:t>Sarah Geronimo</a:t>
            </a:r>
            <a:endParaRPr sz="1900">
              <a:latin typeface="Playfair Display Medium"/>
              <a:ea typeface="Playfair Display Medium"/>
              <a:cs typeface="Playfair Display Medium"/>
              <a:sym typeface="Playfair Display Medium"/>
            </a:endParaRPr>
          </a:p>
        </p:txBody>
      </p:sp>
      <p:sp>
        <p:nvSpPr>
          <p:cNvPr id="385" name="Google Shape;385;p42"/>
          <p:cNvSpPr txBox="1"/>
          <p:nvPr>
            <p:ph type="title"/>
          </p:nvPr>
        </p:nvSpPr>
        <p:spPr>
          <a:xfrm>
            <a:off x="6467625" y="2691150"/>
            <a:ext cx="230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00">
                <a:latin typeface="Playfair Display Medium"/>
                <a:ea typeface="Playfair Display Medium"/>
                <a:cs typeface="Playfair Display Medium"/>
                <a:sym typeface="Playfair Display Medium"/>
              </a:rPr>
              <a:t>Jem Macatuno</a:t>
            </a:r>
            <a:endParaRPr sz="1900">
              <a:latin typeface="Playfair Display Medium"/>
              <a:ea typeface="Playfair Display Medium"/>
              <a:cs typeface="Playfair Display Medium"/>
              <a:sym typeface="Playfair Display Medium"/>
            </a:endParaRPr>
          </a:p>
        </p:txBody>
      </p:sp>
      <p:sp>
        <p:nvSpPr>
          <p:cNvPr id="386" name="Google Shape;386;p42"/>
          <p:cNvSpPr txBox="1"/>
          <p:nvPr>
            <p:ph type="title"/>
          </p:nvPr>
        </p:nvSpPr>
        <p:spPr>
          <a:xfrm>
            <a:off x="1884325" y="24955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0.018834 </a:t>
            </a:r>
            <a:endParaRPr sz="800"/>
          </a:p>
        </p:txBody>
      </p:sp>
      <p:sp>
        <p:nvSpPr>
          <p:cNvPr id="387" name="Google Shape;387;p42"/>
          <p:cNvSpPr txBox="1"/>
          <p:nvPr>
            <p:ph type="title"/>
          </p:nvPr>
        </p:nvSpPr>
        <p:spPr>
          <a:xfrm>
            <a:off x="5334550" y="24739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a:t>
            </a:r>
            <a:r>
              <a:rPr lang="en" sz="800"/>
              <a:t>0.019697</a:t>
            </a:r>
            <a:r>
              <a:rPr lang="en" sz="800"/>
              <a:t> </a:t>
            </a:r>
            <a:endParaRPr sz="800"/>
          </a:p>
        </p:txBody>
      </p:sp>
      <p:sp>
        <p:nvSpPr>
          <p:cNvPr id="388" name="Google Shape;388;p42"/>
          <p:cNvSpPr txBox="1"/>
          <p:nvPr>
            <p:ph type="title"/>
          </p:nvPr>
        </p:nvSpPr>
        <p:spPr>
          <a:xfrm>
            <a:off x="779725" y="48379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0.021880 </a:t>
            </a:r>
            <a:endParaRPr sz="800"/>
          </a:p>
        </p:txBody>
      </p:sp>
      <p:sp>
        <p:nvSpPr>
          <p:cNvPr id="389" name="Google Shape;389;p42"/>
          <p:cNvSpPr txBox="1"/>
          <p:nvPr>
            <p:ph type="title"/>
          </p:nvPr>
        </p:nvSpPr>
        <p:spPr>
          <a:xfrm>
            <a:off x="3814850" y="48379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0.025097 </a:t>
            </a:r>
            <a:endParaRPr sz="800"/>
          </a:p>
        </p:txBody>
      </p:sp>
      <p:sp>
        <p:nvSpPr>
          <p:cNvPr id="390" name="Google Shape;390;p42"/>
          <p:cNvSpPr txBox="1"/>
          <p:nvPr>
            <p:ph type="title"/>
          </p:nvPr>
        </p:nvSpPr>
        <p:spPr>
          <a:xfrm>
            <a:off x="6659325" y="4837950"/>
            <a:ext cx="1921800" cy="1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800"/>
              <a:t>Distance</a:t>
            </a:r>
            <a:r>
              <a:rPr lang="en" sz="800"/>
              <a:t>: 0.026377 </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4302375" y="721150"/>
            <a:ext cx="4652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highlight>
                  <a:srgbClr val="F2EFDC"/>
                </a:highlight>
                <a:latin typeface="Playfair Display SemiBold"/>
                <a:ea typeface="Playfair Display SemiBold"/>
                <a:cs typeface="Playfair Display SemiBold"/>
                <a:sym typeface="Playfair Display SemiBold"/>
              </a:rPr>
              <a:t>Recent Struggles after their Initial Hits</a:t>
            </a:r>
            <a:endParaRPr sz="3000">
              <a:highlight>
                <a:srgbClr val="F2EFDC"/>
              </a:highlight>
              <a:latin typeface="Playfair Display SemiBold"/>
              <a:ea typeface="Playfair Display SemiBold"/>
              <a:cs typeface="Playfair Display SemiBold"/>
              <a:sym typeface="Playfair Display SemiBold"/>
            </a:endParaRPr>
          </a:p>
        </p:txBody>
      </p:sp>
      <p:sp>
        <p:nvSpPr>
          <p:cNvPr id="73" name="Google Shape;73;p16"/>
          <p:cNvSpPr txBox="1"/>
          <p:nvPr>
            <p:ph idx="1" type="body"/>
          </p:nvPr>
        </p:nvSpPr>
        <p:spPr>
          <a:xfrm>
            <a:off x="4302375" y="1980775"/>
            <a:ext cx="4498200" cy="2253600"/>
          </a:xfrm>
          <a:prstGeom prst="rect">
            <a:avLst/>
          </a:prstGeom>
          <a:solidFill>
            <a:srgbClr val="F2EFDC"/>
          </a:solidFill>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Streams peaked in 2019</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Only 2 songs charted</a:t>
            </a:r>
            <a:endParaRPr sz="2000">
              <a:latin typeface="Montserrat"/>
              <a:ea typeface="Montserrat"/>
              <a:cs typeface="Montserrat"/>
              <a:sym typeface="Montserrat"/>
            </a:endParaRPr>
          </a:p>
          <a:p>
            <a:pPr indent="-355600" lvl="1" marL="1371600" rtl="0" algn="l">
              <a:spcBef>
                <a:spcPts val="0"/>
              </a:spcBef>
              <a:spcAft>
                <a:spcPts val="0"/>
              </a:spcAft>
              <a:buSzPts val="2000"/>
              <a:buFont typeface="Montserrat"/>
              <a:buChar char="○"/>
            </a:pPr>
            <a:r>
              <a:rPr i="1" lang="en" sz="2000">
                <a:latin typeface="Montserrat"/>
                <a:ea typeface="Montserrat"/>
                <a:cs typeface="Montserrat"/>
                <a:sym typeface="Montserrat"/>
              </a:rPr>
              <a:t>Sana</a:t>
            </a:r>
            <a:r>
              <a:rPr lang="en" sz="2000">
                <a:latin typeface="Montserrat"/>
                <a:ea typeface="Montserrat"/>
                <a:cs typeface="Montserrat"/>
                <a:sym typeface="Montserrat"/>
              </a:rPr>
              <a:t> </a:t>
            </a:r>
            <a:endParaRPr sz="2000">
              <a:latin typeface="Montserrat"/>
              <a:ea typeface="Montserrat"/>
              <a:cs typeface="Montserrat"/>
              <a:sym typeface="Montserrat"/>
            </a:endParaRPr>
          </a:p>
          <a:p>
            <a:pPr indent="-355600" lvl="1" marL="1371600" rtl="0" algn="l">
              <a:spcBef>
                <a:spcPts val="0"/>
              </a:spcBef>
              <a:spcAft>
                <a:spcPts val="0"/>
              </a:spcAft>
              <a:buSzPts val="2000"/>
              <a:buFont typeface="Montserrat"/>
              <a:buChar char="○"/>
            </a:pPr>
            <a:r>
              <a:rPr i="1" lang="en" sz="2000">
                <a:latin typeface="Montserrat"/>
                <a:ea typeface="Montserrat"/>
                <a:cs typeface="Montserrat"/>
                <a:sym typeface="Montserrat"/>
              </a:rPr>
              <a:t>Balang Araw</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Sharp decrease in monthly streams and average position</a:t>
            </a:r>
            <a:endParaRPr sz="2000">
              <a:latin typeface="Montserrat"/>
              <a:ea typeface="Montserrat"/>
              <a:cs typeface="Montserrat"/>
              <a:sym typeface="Montserrat"/>
            </a:endParaRPr>
          </a:p>
        </p:txBody>
      </p:sp>
      <p:sp>
        <p:nvSpPr>
          <p:cNvPr id="74" name="Google Shape;74;p16"/>
          <p:cNvSpPr txBox="1"/>
          <p:nvPr/>
        </p:nvSpPr>
        <p:spPr>
          <a:xfrm>
            <a:off x="2527800" y="3834225"/>
            <a:ext cx="46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 name="Google Shape;75;p16"/>
          <p:cNvPicPr preferRelativeResize="0"/>
          <p:nvPr/>
        </p:nvPicPr>
        <p:blipFill>
          <a:blip r:embed="rId3">
            <a:alphaModFix/>
          </a:blip>
          <a:stretch>
            <a:fillRect/>
          </a:stretch>
        </p:blipFill>
        <p:spPr>
          <a:xfrm>
            <a:off x="296300" y="297075"/>
            <a:ext cx="3740600" cy="454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394" name="Shape 394"/>
        <p:cNvGrpSpPr/>
        <p:nvPr/>
      </p:nvGrpSpPr>
      <p:grpSpPr>
        <a:xfrm>
          <a:off x="0" y="0"/>
          <a:ext cx="0" cy="0"/>
          <a:chOff x="0" y="0"/>
          <a:chExt cx="0" cy="0"/>
        </a:xfrm>
      </p:grpSpPr>
      <p:sp>
        <p:nvSpPr>
          <p:cNvPr id="395" name="Google Shape;395;p43"/>
          <p:cNvSpPr txBox="1"/>
          <p:nvPr>
            <p:ph idx="1" type="body"/>
          </p:nvPr>
        </p:nvSpPr>
        <p:spPr>
          <a:xfrm>
            <a:off x="387900" y="634950"/>
            <a:ext cx="8520600" cy="42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Montserrat"/>
                <a:ea typeface="Montserrat"/>
                <a:cs typeface="Montserrat"/>
                <a:sym typeface="Montserrat"/>
              </a:rPr>
              <a:t>Key Findings</a:t>
            </a:r>
            <a:r>
              <a:rPr b="1" lang="en" sz="1400">
                <a:latin typeface="Montserrat"/>
                <a:ea typeface="Montserrat"/>
                <a:cs typeface="Montserrat"/>
                <a:sym typeface="Montserrat"/>
              </a:rPr>
              <a:t>:</a:t>
            </a:r>
            <a:endParaRPr b="1" sz="1400">
              <a:latin typeface="Montserrat"/>
              <a:ea typeface="Montserrat"/>
              <a:cs typeface="Montserrat"/>
              <a:sym typeface="Montserrat"/>
            </a:endParaRPr>
          </a:p>
          <a:p>
            <a:pPr indent="-317500" lvl="0" marL="457200" rtl="0" algn="l">
              <a:spcBef>
                <a:spcPts val="1200"/>
              </a:spcBef>
              <a:spcAft>
                <a:spcPts val="0"/>
              </a:spcAft>
              <a:buSzPts val="1400"/>
              <a:buFont typeface="Montserrat"/>
              <a:buChar char="-"/>
            </a:pPr>
            <a:r>
              <a:rPr lang="en" sz="1400">
                <a:latin typeface="Montserrat"/>
                <a:ea typeface="Montserrat"/>
                <a:cs typeface="Montserrat"/>
                <a:sym typeface="Montserrat"/>
              </a:rPr>
              <a:t>Similar to those from mainstay artists, I Belong to the Zoo’s songs generally have sad, mellow tones.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Their songs are faster and </a:t>
            </a:r>
            <a:r>
              <a:rPr lang="en" sz="1400">
                <a:latin typeface="Montserrat"/>
                <a:ea typeface="Montserrat"/>
                <a:cs typeface="Montserrat"/>
                <a:sym typeface="Montserrat"/>
              </a:rPr>
              <a:t>louder than those from mainstay artists.</a:t>
            </a:r>
            <a:endParaRPr sz="1400">
              <a:latin typeface="Montserrat"/>
              <a:ea typeface="Montserrat"/>
              <a:cs typeface="Montserrat"/>
              <a:sym typeface="Montserrat"/>
            </a:endParaRPr>
          </a:p>
          <a:p>
            <a:pPr indent="0" lvl="0" marL="0" rtl="0" algn="l">
              <a:spcBef>
                <a:spcPts val="1200"/>
              </a:spcBef>
              <a:spcAft>
                <a:spcPts val="0"/>
              </a:spcAft>
              <a:buNone/>
            </a:pPr>
            <a:r>
              <a:rPr b="1" lang="en" sz="1400">
                <a:latin typeface="Montserrat"/>
                <a:ea typeface="Montserrat"/>
                <a:cs typeface="Montserrat"/>
                <a:sym typeface="Montserrat"/>
              </a:rPr>
              <a:t>Recommendations:</a:t>
            </a:r>
            <a:endParaRPr b="1" sz="1400">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Improve song composition based on current trends</a:t>
            </a:r>
            <a:endParaRPr sz="1400">
              <a:latin typeface="Montserrat"/>
              <a:ea typeface="Montserrat"/>
              <a:cs typeface="Montserrat"/>
              <a:sym typeface="Montserrat"/>
            </a:endParaRPr>
          </a:p>
          <a:p>
            <a:pPr indent="-317500" lvl="1" marL="914400" rtl="0" algn="l">
              <a:spcBef>
                <a:spcPts val="1200"/>
              </a:spcBef>
              <a:spcAft>
                <a:spcPts val="0"/>
              </a:spcAft>
              <a:buSzPts val="1400"/>
              <a:buFont typeface="Montserrat"/>
              <a:buChar char="-"/>
            </a:pPr>
            <a:r>
              <a:rPr lang="en">
                <a:latin typeface="Montserrat"/>
                <a:ea typeface="Montserrat"/>
                <a:cs typeface="Montserrat"/>
                <a:sym typeface="Montserrat"/>
              </a:rPr>
              <a:t>Compose sad, slower, and more silent songs.</a:t>
            </a:r>
            <a:endParaRPr>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Improve Mar</a:t>
            </a:r>
            <a:r>
              <a:rPr lang="en" sz="1400">
                <a:latin typeface="Montserrat"/>
                <a:ea typeface="Montserrat"/>
                <a:cs typeface="Montserrat"/>
                <a:sym typeface="Montserrat"/>
              </a:rPr>
              <a:t>keting strategies</a:t>
            </a:r>
            <a:endParaRPr sz="1400">
              <a:latin typeface="Montserrat"/>
              <a:ea typeface="Montserrat"/>
              <a:cs typeface="Montserrat"/>
              <a:sym typeface="Montserrat"/>
            </a:endParaRPr>
          </a:p>
          <a:p>
            <a:pPr indent="-317500" lvl="1" marL="914400" rtl="0" algn="l">
              <a:spcBef>
                <a:spcPts val="1200"/>
              </a:spcBef>
              <a:spcAft>
                <a:spcPts val="0"/>
              </a:spcAft>
              <a:buSzPts val="1400"/>
              <a:buFont typeface="Montserrat"/>
              <a:buChar char="-"/>
            </a:pPr>
            <a:r>
              <a:rPr lang="en">
                <a:latin typeface="Montserrat"/>
                <a:ea typeface="Montserrat"/>
                <a:cs typeface="Montserrat"/>
                <a:sym typeface="Montserrat"/>
              </a:rPr>
              <a:t>Strategically plan release of music videos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Collaborate with famous actresses/actors in music videos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Partner with producers for movie/teleserye soundtrack</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Make use of popular events to promote music</a:t>
            </a:r>
            <a:endParaRPr>
              <a:latin typeface="Montserrat"/>
              <a:ea typeface="Montserrat"/>
              <a:cs typeface="Montserrat"/>
              <a:sym typeface="Montserrat"/>
            </a:endParaRPr>
          </a:p>
          <a:p>
            <a:pPr indent="0" lvl="0" marL="0" rtl="0" algn="l">
              <a:spcBef>
                <a:spcPts val="1200"/>
              </a:spcBef>
              <a:spcAft>
                <a:spcPts val="0"/>
              </a:spcAft>
              <a:buNone/>
            </a:pPr>
            <a:r>
              <a:rPr lang="en" sz="1400">
                <a:latin typeface="Montserrat"/>
                <a:ea typeface="Montserrat"/>
                <a:cs typeface="Montserrat"/>
                <a:sym typeface="Montserrat"/>
              </a:rPr>
              <a:t>Collaborate with compatible artists: Acoustic, Jazz, Rock</a:t>
            </a:r>
            <a:endParaRPr sz="1400">
              <a:latin typeface="Montserrat"/>
              <a:ea typeface="Montserrat"/>
              <a:cs typeface="Montserrat"/>
              <a:sym typeface="Montserrat"/>
            </a:endParaRPr>
          </a:p>
          <a:p>
            <a:pPr indent="0" lvl="0" marL="0" rtl="0" algn="l">
              <a:spcBef>
                <a:spcPts val="1200"/>
              </a:spcBef>
              <a:spcAft>
                <a:spcPts val="0"/>
              </a:spcAft>
              <a:buNone/>
            </a:pPr>
            <a:r>
              <a:t/>
            </a:r>
            <a:endParaRPr sz="1400">
              <a:latin typeface="Montserrat"/>
              <a:ea typeface="Montserrat"/>
              <a:cs typeface="Montserrat"/>
              <a:sym typeface="Montserrat"/>
            </a:endParaRPr>
          </a:p>
          <a:p>
            <a:pPr indent="-317500" lvl="0" marL="457200" rtl="0" algn="l">
              <a:spcBef>
                <a:spcPts val="1200"/>
              </a:spcBef>
              <a:spcAft>
                <a:spcPts val="0"/>
              </a:spcAft>
              <a:buSzPts val="1400"/>
              <a:buFont typeface="Montserrat"/>
              <a:buChar char="-"/>
            </a:pPr>
            <a:r>
              <a:t/>
            </a:r>
            <a:endParaRPr sz="1400">
              <a:latin typeface="Montserrat"/>
              <a:ea typeface="Montserrat"/>
              <a:cs typeface="Montserrat"/>
              <a:sym typeface="Montserrat"/>
            </a:endParaRPr>
          </a:p>
          <a:p>
            <a:pPr indent="0" lvl="0" marL="0" rtl="0" algn="l">
              <a:spcBef>
                <a:spcPts val="1200"/>
              </a:spcBef>
              <a:spcAft>
                <a:spcPts val="0"/>
              </a:spcAft>
              <a:buNone/>
            </a:pPr>
            <a:r>
              <a:t/>
            </a:r>
            <a:endParaRPr sz="1400">
              <a:latin typeface="Montserrat"/>
              <a:ea typeface="Montserrat"/>
              <a:cs typeface="Montserrat"/>
              <a:sym typeface="Montserrat"/>
            </a:endParaRPr>
          </a:p>
          <a:p>
            <a:pPr indent="0" lvl="0" marL="0" rtl="0" algn="l">
              <a:spcBef>
                <a:spcPts val="1200"/>
              </a:spcBef>
              <a:spcAft>
                <a:spcPts val="1200"/>
              </a:spcAft>
              <a:buNone/>
            </a:pPr>
            <a:r>
              <a:t/>
            </a:r>
            <a:endParaRPr sz="1400">
              <a:latin typeface="Montserrat"/>
              <a:ea typeface="Montserrat"/>
              <a:cs typeface="Montserrat"/>
              <a:sym typeface="Montserrat"/>
            </a:endParaRPr>
          </a:p>
        </p:txBody>
      </p:sp>
      <p:sp>
        <p:nvSpPr>
          <p:cNvPr id="396" name="Google Shape;396;p43"/>
          <p:cNvSpPr txBox="1"/>
          <p:nvPr>
            <p:ph type="title"/>
          </p:nvPr>
        </p:nvSpPr>
        <p:spPr>
          <a:xfrm>
            <a:off x="311713" y="16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SemiBold"/>
                <a:ea typeface="Playfair Display SemiBold"/>
                <a:cs typeface="Playfair Display SemiBold"/>
                <a:sym typeface="Playfair Display SemiBold"/>
              </a:rPr>
              <a:t>Conclusion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4"/>
          <p:cNvPicPr preferRelativeResize="0"/>
          <p:nvPr/>
        </p:nvPicPr>
        <p:blipFill>
          <a:blip r:embed="rId3">
            <a:alphaModFix/>
          </a:blip>
          <a:stretch>
            <a:fillRect/>
          </a:stretch>
        </p:blipFill>
        <p:spPr>
          <a:xfrm>
            <a:off x="2841775" y="1579650"/>
            <a:ext cx="3278549" cy="3278549"/>
          </a:xfrm>
          <a:prstGeom prst="rect">
            <a:avLst/>
          </a:prstGeom>
          <a:noFill/>
          <a:ln>
            <a:noFill/>
          </a:ln>
        </p:spPr>
      </p:pic>
      <p:sp>
        <p:nvSpPr>
          <p:cNvPr id="402" name="Google Shape;402;p44"/>
          <p:cNvSpPr txBox="1"/>
          <p:nvPr>
            <p:ph type="ctrTitle"/>
          </p:nvPr>
        </p:nvSpPr>
        <p:spPr>
          <a:xfrm>
            <a:off x="1348500" y="1014300"/>
            <a:ext cx="6447000" cy="48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ct val="35051"/>
              <a:buNone/>
            </a:pPr>
            <a:r>
              <a:rPr lang="en" sz="2542">
                <a:latin typeface="Playfair Display Medium"/>
                <a:ea typeface="Playfair Display Medium"/>
                <a:cs typeface="Playfair Display Medium"/>
                <a:sym typeface="Playfair Display Medium"/>
              </a:rPr>
              <a:t>Spotify Playlist QR Code</a:t>
            </a:r>
            <a:endParaRPr sz="2542">
              <a:latin typeface="Playfair Display Medium"/>
              <a:ea typeface="Playfair Display Medium"/>
              <a:cs typeface="Playfair Display Medium"/>
              <a:sym typeface="Playfair Display Medium"/>
            </a:endParaRPr>
          </a:p>
        </p:txBody>
      </p:sp>
      <p:sp>
        <p:nvSpPr>
          <p:cNvPr id="403" name="Google Shape;403;p44"/>
          <p:cNvSpPr txBox="1"/>
          <p:nvPr>
            <p:ph type="ctrTitle"/>
          </p:nvPr>
        </p:nvSpPr>
        <p:spPr>
          <a:xfrm>
            <a:off x="1257550" y="0"/>
            <a:ext cx="6447000" cy="85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4380">
                <a:latin typeface="Playfair Display Medium"/>
                <a:ea typeface="Playfair Display Medium"/>
                <a:cs typeface="Playfair Display Medium"/>
                <a:sym typeface="Playfair Display Medium"/>
              </a:rPr>
              <a:t>Thank you!</a:t>
            </a:r>
            <a:endParaRPr sz="4380">
              <a:latin typeface="Playfair Display Medium"/>
              <a:ea typeface="Playfair Display Medium"/>
              <a:cs typeface="Playfair Display Medium"/>
              <a:sym typeface="Playfair Display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 with Other Artists (Recommendation part)</a:t>
            </a:r>
            <a:endParaRPr/>
          </a:p>
        </p:txBody>
      </p:sp>
      <p:sp>
        <p:nvSpPr>
          <p:cNvPr id="409" name="Google Shape;40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0" name="Google Shape;410;p45">
            <a:hlinkClick r:id="rId3"/>
          </p:cNvPr>
          <p:cNvPicPr preferRelativeResize="0"/>
          <p:nvPr/>
        </p:nvPicPr>
        <p:blipFill>
          <a:blip r:embed="rId4">
            <a:alphaModFix/>
          </a:blip>
          <a:stretch>
            <a:fillRect/>
          </a:stretch>
        </p:blipFill>
        <p:spPr>
          <a:xfrm>
            <a:off x="5188802" y="1221893"/>
            <a:ext cx="3537603" cy="1870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a:t>
            </a:r>
            <a:endParaRPr/>
          </a:p>
        </p:txBody>
      </p:sp>
      <p:pic>
        <p:nvPicPr>
          <p:cNvPr id="416" name="Google Shape;416;p46"/>
          <p:cNvPicPr preferRelativeResize="0"/>
          <p:nvPr/>
        </p:nvPicPr>
        <p:blipFill>
          <a:blip r:embed="rId4">
            <a:alphaModFix/>
          </a:blip>
          <a:stretch>
            <a:fillRect/>
          </a:stretch>
        </p:blipFill>
        <p:spPr>
          <a:xfrm>
            <a:off x="6938950" y="795675"/>
            <a:ext cx="2101526" cy="3248560"/>
          </a:xfrm>
          <a:prstGeom prst="rect">
            <a:avLst/>
          </a:prstGeom>
          <a:noFill/>
          <a:ln>
            <a:noFill/>
          </a:ln>
        </p:spPr>
      </p:pic>
      <p:pic>
        <p:nvPicPr>
          <p:cNvPr id="417" name="Google Shape;417;p46"/>
          <p:cNvPicPr preferRelativeResize="0"/>
          <p:nvPr/>
        </p:nvPicPr>
        <p:blipFill rotWithShape="1">
          <a:blip r:embed="rId5">
            <a:alphaModFix/>
          </a:blip>
          <a:srcRect b="0" l="0" r="3864" t="0"/>
          <a:stretch/>
        </p:blipFill>
        <p:spPr>
          <a:xfrm>
            <a:off x="4756847" y="445025"/>
            <a:ext cx="2035253" cy="1939101"/>
          </a:xfrm>
          <a:prstGeom prst="rect">
            <a:avLst/>
          </a:prstGeom>
          <a:noFill/>
          <a:ln>
            <a:noFill/>
          </a:ln>
        </p:spPr>
      </p:pic>
      <p:sp>
        <p:nvSpPr>
          <p:cNvPr id="418" name="Google Shape;418;p46"/>
          <p:cNvSpPr txBox="1"/>
          <p:nvPr/>
        </p:nvSpPr>
        <p:spPr>
          <a:xfrm>
            <a:off x="7087300" y="4125650"/>
            <a:ext cx="1804800" cy="215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layfair Display"/>
                <a:ea typeface="Playfair Display"/>
                <a:cs typeface="Playfair Display"/>
                <a:sym typeface="Playfair Display"/>
              </a:rPr>
              <a:t>Adie and Arthur Nery - Paraluman</a:t>
            </a:r>
            <a:endParaRPr b="1" sz="800">
              <a:latin typeface="Playfair Display"/>
              <a:ea typeface="Playfair Display"/>
              <a:cs typeface="Playfair Display"/>
              <a:sym typeface="Playfair Display"/>
            </a:endParaRPr>
          </a:p>
        </p:txBody>
      </p:sp>
      <p:sp>
        <p:nvSpPr>
          <p:cNvPr id="419" name="Google Shape;419;p46"/>
          <p:cNvSpPr txBox="1"/>
          <p:nvPr/>
        </p:nvSpPr>
        <p:spPr>
          <a:xfrm>
            <a:off x="4872075" y="2464050"/>
            <a:ext cx="1804800" cy="215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layfair Display"/>
                <a:ea typeface="Playfair Display"/>
                <a:cs typeface="Playfair Display"/>
                <a:sym typeface="Playfair Display"/>
              </a:rPr>
              <a:t>Ben&amp;Ben, Juan Karlos, Zild, and KZ Tandingan </a:t>
            </a:r>
            <a:endParaRPr b="1" sz="800">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400"/>
              <a:t>Data Gathering and Wrangling</a:t>
            </a:r>
            <a:endParaRPr sz="2400"/>
          </a:p>
          <a:p>
            <a:pPr indent="0" lvl="0" marL="0" rtl="0" algn="l">
              <a:spcBef>
                <a:spcPts val="1200"/>
              </a:spcBef>
              <a:spcAft>
                <a:spcPts val="0"/>
              </a:spcAft>
              <a:buNone/>
            </a:pPr>
            <a:r>
              <a:rPr lang="en" sz="2400"/>
              <a:t>Data Visualization</a:t>
            </a:r>
            <a:endParaRPr sz="2400"/>
          </a:p>
          <a:p>
            <a:pPr indent="0" lvl="0" marL="0" rtl="0" algn="l">
              <a:spcBef>
                <a:spcPts val="1200"/>
              </a:spcBef>
              <a:spcAft>
                <a:spcPts val="0"/>
              </a:spcAft>
              <a:buNone/>
            </a:pPr>
            <a:r>
              <a:rPr lang="en" sz="2400"/>
              <a:t>Feature Engineering</a:t>
            </a:r>
            <a:endParaRPr sz="2400"/>
          </a:p>
          <a:p>
            <a:pPr indent="0" lvl="0" marL="0" rtl="0" algn="l">
              <a:spcBef>
                <a:spcPts val="1200"/>
              </a:spcBef>
              <a:spcAft>
                <a:spcPts val="0"/>
              </a:spcAft>
              <a:buNone/>
            </a:pPr>
            <a:r>
              <a:rPr lang="en" sz="2400"/>
              <a:t>I’ll include the outline Dhee Jee gave us</a:t>
            </a:r>
            <a:endParaRPr sz="2400"/>
          </a:p>
          <a:p>
            <a:pPr indent="0" lvl="0" marL="0" rtl="0" algn="l">
              <a:spcBef>
                <a:spcPts val="1200"/>
              </a:spcBef>
              <a:spcAft>
                <a:spcPts val="0"/>
              </a:spcAft>
              <a:buNone/>
            </a:pPr>
            <a:r>
              <a:t/>
            </a:r>
            <a:endParaRPr sz="2400"/>
          </a:p>
          <a:p>
            <a:pPr indent="0" lvl="0" marL="0" rtl="0" algn="l">
              <a:spcBef>
                <a:spcPts val="1200"/>
              </a:spcBef>
              <a:spcAft>
                <a:spcPts val="0"/>
              </a:spcAft>
              <a:buNone/>
            </a:pPr>
            <a:r>
              <a:t/>
            </a:r>
            <a:endParaRPr sz="2400"/>
          </a:p>
          <a:p>
            <a:pPr indent="0" lvl="0" marL="0" rtl="0" algn="l">
              <a:spcBef>
                <a:spcPts val="1200"/>
              </a:spcBef>
              <a:spcAft>
                <a:spcPts val="1200"/>
              </a:spcAft>
              <a:buNone/>
            </a:pPr>
            <a:r>
              <a:t/>
            </a:r>
            <a:endParaRPr sz="2400"/>
          </a:p>
        </p:txBody>
      </p:sp>
      <p:sp>
        <p:nvSpPr>
          <p:cNvPr id="425" name="Google Shape;425;p47"/>
          <p:cNvSpPr txBox="1"/>
          <p:nvPr>
            <p:ph type="title"/>
          </p:nvPr>
        </p:nvSpPr>
        <p:spPr>
          <a:xfrm>
            <a:off x="311713" y="24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SemiBold"/>
                <a:ea typeface="Playfair Display SemiBold"/>
                <a:cs typeface="Playfair Display SemiBold"/>
                <a:sym typeface="Playfair Display SemiBold"/>
              </a:rPr>
              <a:t>Methodology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0"/>
            <a:ext cx="9143998" cy="5143500"/>
          </a:xfrm>
          <a:prstGeom prst="rect">
            <a:avLst/>
          </a:prstGeom>
          <a:noFill/>
          <a:ln>
            <a:noFill/>
          </a:ln>
        </p:spPr>
      </p:pic>
      <p:sp>
        <p:nvSpPr>
          <p:cNvPr id="81" name="Google Shape;81;p17"/>
          <p:cNvSpPr txBox="1"/>
          <p:nvPr/>
        </p:nvSpPr>
        <p:spPr>
          <a:xfrm>
            <a:off x="880350" y="1509000"/>
            <a:ext cx="7383300" cy="212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lang="en" sz="3820">
                <a:solidFill>
                  <a:schemeClr val="lt1"/>
                </a:solidFill>
                <a:latin typeface="Playfair Display ExtraBold"/>
                <a:ea typeface="Playfair Display ExtraBold"/>
                <a:cs typeface="Playfair Display ExtraBold"/>
                <a:sym typeface="Playfair Display ExtraBold"/>
              </a:rPr>
              <a:t>HOW CAN WE HELP</a:t>
            </a:r>
            <a:r>
              <a:rPr lang="en" sz="3820">
                <a:solidFill>
                  <a:schemeClr val="lt1"/>
                </a:solidFill>
                <a:latin typeface="Playfair Display ExtraBold"/>
                <a:ea typeface="Playfair Display ExtraBold"/>
                <a:cs typeface="Playfair Display ExtraBold"/>
                <a:sym typeface="Playfair Display ExtraBold"/>
              </a:rPr>
              <a:t> I BELONG </a:t>
            </a:r>
            <a:r>
              <a:rPr lang="en" sz="3820">
                <a:solidFill>
                  <a:schemeClr val="lt1"/>
                </a:solidFill>
                <a:latin typeface="Playfair Display ExtraBold"/>
                <a:ea typeface="Playfair Display ExtraBold"/>
                <a:cs typeface="Playfair Display ExtraBold"/>
                <a:sym typeface="Playfair Display ExtraBold"/>
              </a:rPr>
              <a:t>TO</a:t>
            </a:r>
            <a:r>
              <a:rPr lang="en" sz="3820">
                <a:solidFill>
                  <a:schemeClr val="lt1"/>
                </a:solidFill>
                <a:latin typeface="Playfair Display ExtraBold"/>
                <a:ea typeface="Playfair Display ExtraBold"/>
                <a:cs typeface="Playfair Display ExtraBold"/>
                <a:sym typeface="Playfair Display ExtraBold"/>
              </a:rPr>
              <a:t> THE ZOO REACH THE TOP OF THE CHARTS AGAIN?</a:t>
            </a:r>
            <a:endParaRPr sz="100">
              <a:solidFill>
                <a:schemeClr val="lt1"/>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13" y="24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2EFDC"/>
                </a:highlight>
                <a:latin typeface="Playfair Display SemiBold"/>
                <a:ea typeface="Playfair Display SemiBold"/>
                <a:cs typeface="Playfair Display SemiBold"/>
                <a:sym typeface="Playfair Display SemiBold"/>
              </a:rPr>
              <a:t>How Did they Come up with Hits Before? </a:t>
            </a:r>
            <a:endParaRPr>
              <a:highlight>
                <a:srgbClr val="F2EFDC"/>
              </a:highlight>
              <a:latin typeface="Playfair Display SemiBold"/>
              <a:ea typeface="Playfair Display SemiBold"/>
              <a:cs typeface="Playfair Display SemiBold"/>
              <a:sym typeface="Playfair Display SemiBold"/>
            </a:endParaRPr>
          </a:p>
        </p:txBody>
      </p:sp>
      <p:pic>
        <p:nvPicPr>
          <p:cNvPr id="87" name="Google Shape;87;p18"/>
          <p:cNvPicPr preferRelativeResize="0"/>
          <p:nvPr/>
        </p:nvPicPr>
        <p:blipFill>
          <a:blip r:embed="rId3">
            <a:alphaModFix/>
          </a:blip>
          <a:stretch>
            <a:fillRect/>
          </a:stretch>
        </p:blipFill>
        <p:spPr>
          <a:xfrm>
            <a:off x="650138" y="1017725"/>
            <a:ext cx="7843727" cy="3867674"/>
          </a:xfrm>
          <a:prstGeom prst="rect">
            <a:avLst/>
          </a:prstGeom>
          <a:noFill/>
          <a:ln>
            <a:noFill/>
          </a:ln>
        </p:spPr>
      </p:pic>
      <p:sp>
        <p:nvSpPr>
          <p:cNvPr id="88" name="Google Shape;88;p18"/>
          <p:cNvSpPr txBox="1"/>
          <p:nvPr/>
        </p:nvSpPr>
        <p:spPr>
          <a:xfrm>
            <a:off x="6199700" y="1306825"/>
            <a:ext cx="2196000" cy="10467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Their </a:t>
            </a:r>
            <a:r>
              <a:rPr lang="en"/>
              <a:t>previous</a:t>
            </a:r>
            <a:r>
              <a:rPr lang="en"/>
              <a:t> hits were:</a:t>
            </a:r>
            <a:endParaRPr/>
          </a:p>
          <a:p>
            <a:pPr indent="-317500" lvl="0" marL="457200" rtl="0" algn="l">
              <a:spcBef>
                <a:spcPts val="0"/>
              </a:spcBef>
              <a:spcAft>
                <a:spcPts val="0"/>
              </a:spcAft>
              <a:buSzPts val="1400"/>
              <a:buChar char="-"/>
            </a:pPr>
            <a:r>
              <a:rPr lang="en"/>
              <a:t>High </a:t>
            </a:r>
            <a:r>
              <a:rPr lang="en"/>
              <a:t>tempo</a:t>
            </a:r>
            <a:endParaRPr/>
          </a:p>
          <a:p>
            <a:pPr indent="-317500" lvl="0" marL="457200" rtl="0" algn="l">
              <a:spcBef>
                <a:spcPts val="0"/>
              </a:spcBef>
              <a:spcAft>
                <a:spcPts val="0"/>
              </a:spcAft>
              <a:buSzPts val="1400"/>
              <a:buChar char="-"/>
            </a:pPr>
            <a:r>
              <a:rPr lang="en"/>
              <a:t>Acoustic</a:t>
            </a:r>
            <a:endParaRPr/>
          </a:p>
          <a:p>
            <a:pPr indent="-317500" lvl="0" marL="457200" rtl="0" algn="l">
              <a:spcBef>
                <a:spcPts val="0"/>
              </a:spcBef>
              <a:spcAft>
                <a:spcPts val="0"/>
              </a:spcAft>
              <a:buSzPts val="1400"/>
              <a:buChar char="-"/>
            </a:pPr>
            <a:r>
              <a:rPr lang="en"/>
              <a:t>Danceable songs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92" name="Shape 92"/>
        <p:cNvGrpSpPr/>
        <p:nvPr/>
      </p:nvGrpSpPr>
      <p:grpSpPr>
        <a:xfrm>
          <a:off x="0" y="0"/>
          <a:ext cx="0" cy="0"/>
          <a:chOff x="0" y="0"/>
          <a:chExt cx="0" cy="0"/>
        </a:xfrm>
      </p:grpSpPr>
      <p:sp>
        <p:nvSpPr>
          <p:cNvPr id="93" name="Google Shape;93;p19"/>
          <p:cNvSpPr txBox="1"/>
          <p:nvPr>
            <p:ph type="ctrTitle"/>
          </p:nvPr>
        </p:nvSpPr>
        <p:spPr>
          <a:xfrm>
            <a:off x="935375" y="272550"/>
            <a:ext cx="7615200" cy="229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3980">
                <a:latin typeface="Playfair Display"/>
                <a:ea typeface="Playfair Display"/>
                <a:cs typeface="Playfair Display"/>
                <a:sym typeface="Playfair Display"/>
              </a:rPr>
              <a:t>BUT DOES THIS FORMULA STILL WORK IN TODAY’S MARKET?</a:t>
            </a:r>
            <a:endParaRPr b="1" sz="3980">
              <a:latin typeface="Playfair Display"/>
              <a:ea typeface="Playfair Display"/>
              <a:cs typeface="Playfair Display"/>
              <a:sym typeface="Playfair Display"/>
            </a:endParaRPr>
          </a:p>
        </p:txBody>
      </p:sp>
      <p:sp>
        <p:nvSpPr>
          <p:cNvPr id="94" name="Google Shape;94;p19"/>
          <p:cNvSpPr txBox="1"/>
          <p:nvPr>
            <p:ph type="ctrTitle"/>
          </p:nvPr>
        </p:nvSpPr>
        <p:spPr>
          <a:xfrm>
            <a:off x="983375" y="2624050"/>
            <a:ext cx="7199400" cy="2020500"/>
          </a:xfrm>
          <a:prstGeom prst="rect">
            <a:avLst/>
          </a:prstGeom>
        </p:spPr>
        <p:txBody>
          <a:bodyPr anchorCtr="0" anchor="b" bIns="91425" lIns="91425" spcFirstLastPara="1" rIns="91425" wrap="square" tIns="91425">
            <a:noAutofit/>
          </a:bodyPr>
          <a:lstStyle/>
          <a:p>
            <a:pPr indent="-392430" lvl="0" marL="457200" rtl="0" algn="l">
              <a:spcBef>
                <a:spcPts val="0"/>
              </a:spcBef>
              <a:spcAft>
                <a:spcPts val="0"/>
              </a:spcAft>
              <a:buSzPts val="2580"/>
              <a:buFont typeface="Playfair Display Medium"/>
              <a:buChar char="●"/>
            </a:pPr>
            <a:r>
              <a:rPr lang="en" sz="2580">
                <a:latin typeface="Playfair Display Medium"/>
                <a:ea typeface="Playfair Display Medium"/>
                <a:cs typeface="Playfair Display Medium"/>
                <a:sym typeface="Playfair Display Medium"/>
              </a:rPr>
              <a:t>What type of OPM music do people listen to these days? </a:t>
            </a:r>
            <a:endParaRPr sz="2580">
              <a:latin typeface="Playfair Display Medium"/>
              <a:ea typeface="Playfair Display Medium"/>
              <a:cs typeface="Playfair Display Medium"/>
              <a:sym typeface="Playfair Display Medium"/>
            </a:endParaRPr>
          </a:p>
          <a:p>
            <a:pPr indent="-392430" lvl="0" marL="457200" rtl="0" algn="l">
              <a:spcBef>
                <a:spcPts val="0"/>
              </a:spcBef>
              <a:spcAft>
                <a:spcPts val="0"/>
              </a:spcAft>
              <a:buSzPts val="2580"/>
              <a:buFont typeface="Playfair Display Medium"/>
              <a:buChar char="●"/>
            </a:pPr>
            <a:r>
              <a:rPr lang="en" sz="2580">
                <a:latin typeface="Playfair Display Medium"/>
                <a:ea typeface="Playfair Display Medium"/>
                <a:cs typeface="Playfair Display Medium"/>
                <a:sym typeface="Playfair Display Medium"/>
              </a:rPr>
              <a:t>Which artists are dominating today’s charts?</a:t>
            </a:r>
            <a:endParaRPr sz="2580">
              <a:latin typeface="Playfair Display Medium"/>
              <a:ea typeface="Playfair Display Medium"/>
              <a:cs typeface="Playfair Display Medium"/>
              <a:sym typeface="Playfair Display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6049475" y="2806796"/>
            <a:ext cx="2612000" cy="1470555"/>
          </a:xfrm>
          <a:prstGeom prst="rect">
            <a:avLst/>
          </a:prstGeom>
          <a:noFill/>
          <a:ln>
            <a:noFill/>
          </a:ln>
        </p:spPr>
      </p:pic>
      <p:pic>
        <p:nvPicPr>
          <p:cNvPr id="100" name="Google Shape;100;p20"/>
          <p:cNvPicPr preferRelativeResize="0"/>
          <p:nvPr/>
        </p:nvPicPr>
        <p:blipFill>
          <a:blip r:embed="rId4">
            <a:alphaModFix/>
          </a:blip>
          <a:stretch>
            <a:fillRect/>
          </a:stretch>
        </p:blipFill>
        <p:spPr>
          <a:xfrm>
            <a:off x="6001075" y="681125"/>
            <a:ext cx="2612000" cy="1470550"/>
          </a:xfrm>
          <a:prstGeom prst="rect">
            <a:avLst/>
          </a:prstGeom>
          <a:noFill/>
          <a:ln>
            <a:noFill/>
          </a:ln>
        </p:spPr>
      </p:pic>
      <p:pic>
        <p:nvPicPr>
          <p:cNvPr id="101" name="Google Shape;101;p20"/>
          <p:cNvPicPr preferRelativeResize="0"/>
          <p:nvPr/>
        </p:nvPicPr>
        <p:blipFill>
          <a:blip r:embed="rId5">
            <a:alphaModFix/>
          </a:blip>
          <a:stretch>
            <a:fillRect/>
          </a:stretch>
        </p:blipFill>
        <p:spPr>
          <a:xfrm>
            <a:off x="4127550" y="177425"/>
            <a:ext cx="1341345" cy="1342875"/>
          </a:xfrm>
          <a:prstGeom prst="rect">
            <a:avLst/>
          </a:prstGeom>
          <a:noFill/>
          <a:ln>
            <a:noFill/>
          </a:ln>
        </p:spPr>
      </p:pic>
      <p:pic>
        <p:nvPicPr>
          <p:cNvPr id="102" name="Google Shape;102;p20"/>
          <p:cNvPicPr preferRelativeResize="0"/>
          <p:nvPr/>
        </p:nvPicPr>
        <p:blipFill>
          <a:blip r:embed="rId6">
            <a:alphaModFix/>
          </a:blip>
          <a:stretch>
            <a:fillRect/>
          </a:stretch>
        </p:blipFill>
        <p:spPr>
          <a:xfrm>
            <a:off x="4155225" y="1761287"/>
            <a:ext cx="1394525" cy="1342874"/>
          </a:xfrm>
          <a:prstGeom prst="rect">
            <a:avLst/>
          </a:prstGeom>
          <a:noFill/>
          <a:ln>
            <a:noFill/>
          </a:ln>
        </p:spPr>
      </p:pic>
      <p:pic>
        <p:nvPicPr>
          <p:cNvPr id="103" name="Google Shape;103;p20"/>
          <p:cNvPicPr preferRelativeResize="0"/>
          <p:nvPr/>
        </p:nvPicPr>
        <p:blipFill>
          <a:blip r:embed="rId7">
            <a:alphaModFix/>
          </a:blip>
          <a:stretch>
            <a:fillRect/>
          </a:stretch>
        </p:blipFill>
        <p:spPr>
          <a:xfrm>
            <a:off x="4155225" y="3345125"/>
            <a:ext cx="1423350" cy="1398049"/>
          </a:xfrm>
          <a:prstGeom prst="rect">
            <a:avLst/>
          </a:prstGeom>
          <a:noFill/>
          <a:ln>
            <a:noFill/>
          </a:ln>
        </p:spPr>
      </p:pic>
      <p:sp>
        <p:nvSpPr>
          <p:cNvPr id="104" name="Google Shape;104;p20"/>
          <p:cNvSpPr txBox="1"/>
          <p:nvPr/>
        </p:nvSpPr>
        <p:spPr>
          <a:xfrm>
            <a:off x="6999400" y="4325425"/>
            <a:ext cx="89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Playfair Display"/>
                <a:ea typeface="Playfair Display"/>
                <a:cs typeface="Playfair Display"/>
                <a:sym typeface="Playfair Display"/>
              </a:rPr>
              <a:t>Ben &amp; Ben</a:t>
            </a:r>
            <a:endParaRPr b="1" sz="900">
              <a:latin typeface="Playfair Display"/>
              <a:ea typeface="Playfair Display"/>
              <a:cs typeface="Playfair Display"/>
              <a:sym typeface="Playfair Display"/>
            </a:endParaRPr>
          </a:p>
        </p:txBody>
      </p:sp>
      <p:sp>
        <p:nvSpPr>
          <p:cNvPr id="105" name="Google Shape;105;p20"/>
          <p:cNvSpPr txBox="1"/>
          <p:nvPr/>
        </p:nvSpPr>
        <p:spPr>
          <a:xfrm>
            <a:off x="7068525" y="2248650"/>
            <a:ext cx="891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Playfair Display"/>
                <a:ea typeface="Playfair Display"/>
                <a:cs typeface="Playfair Display"/>
                <a:sym typeface="Playfair Display"/>
              </a:rPr>
              <a:t>Nobita</a:t>
            </a:r>
            <a:endParaRPr b="1" sz="900">
              <a:latin typeface="Playfair Display"/>
              <a:ea typeface="Playfair Display"/>
              <a:cs typeface="Playfair Display"/>
              <a:sym typeface="Playfair Display"/>
            </a:endParaRPr>
          </a:p>
        </p:txBody>
      </p:sp>
      <p:sp>
        <p:nvSpPr>
          <p:cNvPr id="106" name="Google Shape;106;p20"/>
          <p:cNvSpPr txBox="1"/>
          <p:nvPr/>
        </p:nvSpPr>
        <p:spPr>
          <a:xfrm>
            <a:off x="4432638" y="1468775"/>
            <a:ext cx="839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Playfair Display"/>
                <a:ea typeface="Playfair Display"/>
                <a:cs typeface="Playfair Display"/>
                <a:sym typeface="Playfair Display"/>
              </a:rPr>
              <a:t>Zack Tabudlo</a:t>
            </a:r>
            <a:endParaRPr b="1" sz="700">
              <a:latin typeface="Playfair Display"/>
              <a:ea typeface="Playfair Display"/>
              <a:cs typeface="Playfair Display"/>
              <a:sym typeface="Playfair Display"/>
            </a:endParaRPr>
          </a:p>
        </p:txBody>
      </p:sp>
      <p:sp>
        <p:nvSpPr>
          <p:cNvPr id="107" name="Google Shape;107;p20"/>
          <p:cNvSpPr txBox="1"/>
          <p:nvPr/>
        </p:nvSpPr>
        <p:spPr>
          <a:xfrm>
            <a:off x="4591788" y="3052625"/>
            <a:ext cx="521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Playfair Display"/>
                <a:ea typeface="Playfair Display"/>
                <a:cs typeface="Playfair Display"/>
                <a:sym typeface="Playfair Display"/>
              </a:rPr>
              <a:t>Adie</a:t>
            </a:r>
            <a:endParaRPr b="1" sz="700">
              <a:latin typeface="Playfair Display"/>
              <a:ea typeface="Playfair Display"/>
              <a:cs typeface="Playfair Display"/>
              <a:sym typeface="Playfair Display"/>
            </a:endParaRPr>
          </a:p>
        </p:txBody>
      </p:sp>
      <p:sp>
        <p:nvSpPr>
          <p:cNvPr id="108" name="Google Shape;108;p20"/>
          <p:cNvSpPr txBox="1"/>
          <p:nvPr/>
        </p:nvSpPr>
        <p:spPr>
          <a:xfrm>
            <a:off x="4572004" y="4698600"/>
            <a:ext cx="696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Playfair Display"/>
                <a:ea typeface="Playfair Display"/>
                <a:cs typeface="Playfair Display"/>
                <a:sym typeface="Playfair Display"/>
              </a:rPr>
              <a:t>Arthur Nery</a:t>
            </a:r>
            <a:endParaRPr b="1" sz="700">
              <a:latin typeface="Playfair Display"/>
              <a:ea typeface="Playfair Display"/>
              <a:cs typeface="Playfair Display"/>
              <a:sym typeface="Playfair Display"/>
            </a:endParaRPr>
          </a:p>
        </p:txBody>
      </p:sp>
      <p:sp>
        <p:nvSpPr>
          <p:cNvPr id="109" name="Google Shape;109;p20"/>
          <p:cNvSpPr txBox="1"/>
          <p:nvPr>
            <p:ph idx="4294967295" type="ctrTitle"/>
          </p:nvPr>
        </p:nvSpPr>
        <p:spPr>
          <a:xfrm>
            <a:off x="507125" y="1139675"/>
            <a:ext cx="2907600" cy="1011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Medium"/>
                <a:ea typeface="Playfair Display Medium"/>
                <a:cs typeface="Playfair Display Medium"/>
                <a:sym typeface="Playfair Display Medium"/>
              </a:rPr>
              <a:t>OPM MAINSTAY ARTISTS</a:t>
            </a:r>
            <a:endParaRPr>
              <a:latin typeface="Playfair Display Medium"/>
              <a:ea typeface="Playfair Display Medium"/>
              <a:cs typeface="Playfair Display Medium"/>
              <a:sym typeface="Playfair Display Medium"/>
            </a:endParaRPr>
          </a:p>
        </p:txBody>
      </p:sp>
      <p:sp>
        <p:nvSpPr>
          <p:cNvPr id="110" name="Google Shape;110;p20"/>
          <p:cNvSpPr txBox="1"/>
          <p:nvPr/>
        </p:nvSpPr>
        <p:spPr>
          <a:xfrm>
            <a:off x="179275" y="2678900"/>
            <a:ext cx="34359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Artists with the most mainstay tracks</a:t>
            </a:r>
            <a:endParaRPr sz="15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Mainstay tracks:</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Top 15th percentile of appearances in Top 200</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en" sz="1200">
                <a:latin typeface="Montserrat"/>
                <a:ea typeface="Montserrat"/>
                <a:cs typeface="Montserrat"/>
                <a:sym typeface="Montserrat"/>
              </a:rPr>
              <a:t>Average position is in the top 25% of the Top 200</a:t>
            </a:r>
            <a:endParaRPr sz="12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2220225" y="982275"/>
            <a:ext cx="6605450" cy="3615150"/>
          </a:xfrm>
          <a:prstGeom prst="rect">
            <a:avLst/>
          </a:prstGeom>
          <a:noFill/>
          <a:ln>
            <a:noFill/>
          </a:ln>
        </p:spPr>
      </p:pic>
      <p:sp>
        <p:nvSpPr>
          <p:cNvPr id="116" name="Google Shape;116;p21"/>
          <p:cNvSpPr txBox="1"/>
          <p:nvPr>
            <p:ph type="title"/>
          </p:nvPr>
        </p:nvSpPr>
        <p:spPr>
          <a:xfrm>
            <a:off x="2272900" y="307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highlight>
                  <a:srgbClr val="F2EFDC"/>
                </a:highlight>
                <a:latin typeface="Playfair Display SemiBold"/>
                <a:ea typeface="Playfair Display SemiBold"/>
                <a:cs typeface="Playfair Display SemiBold"/>
                <a:sym typeface="Playfair Display SemiBold"/>
              </a:rPr>
              <a:t>OPM Artists Stream Chart</a:t>
            </a:r>
            <a:endParaRPr sz="2420">
              <a:highlight>
                <a:srgbClr val="F2EFDC"/>
              </a:highlight>
              <a:latin typeface="Playfair Display SemiBold"/>
              <a:ea typeface="Playfair Display SemiBold"/>
              <a:cs typeface="Playfair Display SemiBold"/>
              <a:sym typeface="Playfair Display SemiBold"/>
            </a:endParaRPr>
          </a:p>
        </p:txBody>
      </p:sp>
      <p:sp>
        <p:nvSpPr>
          <p:cNvPr id="117" name="Google Shape;117;p21"/>
          <p:cNvSpPr txBox="1"/>
          <p:nvPr/>
        </p:nvSpPr>
        <p:spPr>
          <a:xfrm>
            <a:off x="311500" y="1390125"/>
            <a:ext cx="1723800" cy="738900"/>
          </a:xfrm>
          <a:prstGeom prst="rect">
            <a:avLst/>
          </a:prstGeom>
          <a:solidFill>
            <a:srgbClr val="F2EF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-Mainstay artists take up about 50% of the total streams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EFDC"/>
        </a:solidFill>
      </p:bgPr>
    </p:bg>
    <p:spTree>
      <p:nvGrpSpPr>
        <p:cNvPr id="121" name="Shape 121"/>
        <p:cNvGrpSpPr/>
        <p:nvPr/>
      </p:nvGrpSpPr>
      <p:grpSpPr>
        <a:xfrm>
          <a:off x="0" y="0"/>
          <a:ext cx="0" cy="0"/>
          <a:chOff x="0" y="0"/>
          <a:chExt cx="0" cy="0"/>
        </a:xfrm>
      </p:grpSpPr>
      <p:sp>
        <p:nvSpPr>
          <p:cNvPr id="122" name="Google Shape;122;p22"/>
          <p:cNvSpPr txBox="1"/>
          <p:nvPr>
            <p:ph type="ctrTitle"/>
          </p:nvPr>
        </p:nvSpPr>
        <p:spPr>
          <a:xfrm>
            <a:off x="1409650" y="771750"/>
            <a:ext cx="6447000" cy="180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sz="4380">
                <a:latin typeface="Playfair Display ExtraBold"/>
                <a:ea typeface="Playfair Display ExtraBold"/>
                <a:cs typeface="Playfair Display ExtraBold"/>
                <a:sym typeface="Playfair Display ExtraBold"/>
              </a:rPr>
              <a:t>WHAT CAN WE LEARN FROM THESE MAINSTAY ARTISTS?</a:t>
            </a:r>
            <a:endParaRPr sz="4380">
              <a:latin typeface="Playfair Display ExtraBold"/>
              <a:ea typeface="Playfair Display ExtraBold"/>
              <a:cs typeface="Playfair Display ExtraBold"/>
              <a:sym typeface="Playfair Display ExtraBold"/>
            </a:endParaRPr>
          </a:p>
        </p:txBody>
      </p:sp>
      <p:sp>
        <p:nvSpPr>
          <p:cNvPr id="123" name="Google Shape;123;p22"/>
          <p:cNvSpPr txBox="1"/>
          <p:nvPr>
            <p:ph type="ctrTitle"/>
          </p:nvPr>
        </p:nvSpPr>
        <p:spPr>
          <a:xfrm>
            <a:off x="2146200" y="2695825"/>
            <a:ext cx="5260200" cy="171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t/>
            </a:r>
            <a:endParaRPr sz="3180">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sz="3180">
              <a:latin typeface="Playfair Display Medium"/>
              <a:ea typeface="Playfair Display Medium"/>
              <a:cs typeface="Playfair Display Medium"/>
              <a:sym typeface="Playfair Display Medium"/>
            </a:endParaRPr>
          </a:p>
          <a:p>
            <a:pPr indent="0" lvl="0" marL="914400" rtl="0" algn="l">
              <a:spcBef>
                <a:spcPts val="0"/>
              </a:spcBef>
              <a:spcAft>
                <a:spcPts val="0"/>
              </a:spcAft>
              <a:buNone/>
            </a:pPr>
            <a:r>
              <a:rPr lang="en" sz="2250">
                <a:latin typeface="Playfair Display Medium"/>
                <a:ea typeface="Playfair Display Medium"/>
                <a:cs typeface="Playfair Display Medium"/>
                <a:sym typeface="Playfair Display Medium"/>
              </a:rPr>
              <a:t>SONG COMPOSITION</a:t>
            </a:r>
            <a:endParaRPr sz="2250">
              <a:latin typeface="Playfair Display Medium"/>
              <a:ea typeface="Playfair Display Medium"/>
              <a:cs typeface="Playfair Display Medium"/>
              <a:sym typeface="Playfair Display Medium"/>
            </a:endParaRPr>
          </a:p>
          <a:p>
            <a:pPr indent="0" lvl="0" marL="457200" rtl="0" algn="l">
              <a:spcBef>
                <a:spcPts val="0"/>
              </a:spcBef>
              <a:spcAft>
                <a:spcPts val="0"/>
              </a:spcAft>
              <a:buNone/>
            </a:pPr>
            <a:r>
              <a:t/>
            </a:r>
            <a:endParaRPr sz="3180">
              <a:latin typeface="Playfair Display Medium"/>
              <a:ea typeface="Playfair Display Medium"/>
              <a:cs typeface="Playfair Display Medium"/>
              <a:sym typeface="Playfair Display Medium"/>
            </a:endParaRPr>
          </a:p>
        </p:txBody>
      </p:sp>
      <p:pic>
        <p:nvPicPr>
          <p:cNvPr id="124" name="Google Shape;124;p22"/>
          <p:cNvPicPr preferRelativeResize="0"/>
          <p:nvPr/>
        </p:nvPicPr>
        <p:blipFill>
          <a:blip r:embed="rId3">
            <a:alphaModFix/>
          </a:blip>
          <a:stretch>
            <a:fillRect/>
          </a:stretch>
        </p:blipFill>
        <p:spPr>
          <a:xfrm>
            <a:off x="1735400" y="3188775"/>
            <a:ext cx="911525" cy="86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